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32"/>
  </p:notes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9" r:id="rId23"/>
    <p:sldId id="276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77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74" r:id="rId89"/>
    <p:sldId id="375" r:id="rId90"/>
    <p:sldId id="1187" r:id="rId91"/>
    <p:sldId id="1176" r:id="rId92"/>
    <p:sldId id="1182" r:id="rId93"/>
    <p:sldId id="1177" r:id="rId94"/>
    <p:sldId id="1183" r:id="rId95"/>
    <p:sldId id="1184" r:id="rId96"/>
    <p:sldId id="1186" r:id="rId97"/>
    <p:sldId id="1185" r:id="rId98"/>
    <p:sldId id="392" r:id="rId99"/>
    <p:sldId id="393" r:id="rId100"/>
    <p:sldId id="1188" r:id="rId101"/>
    <p:sldId id="394" r:id="rId102"/>
    <p:sldId id="395" r:id="rId103"/>
    <p:sldId id="396" r:id="rId104"/>
    <p:sldId id="397" r:id="rId105"/>
    <p:sldId id="398" r:id="rId106"/>
    <p:sldId id="399" r:id="rId107"/>
    <p:sldId id="400" r:id="rId108"/>
    <p:sldId id="401" r:id="rId109"/>
    <p:sldId id="402" r:id="rId110"/>
    <p:sldId id="1189" r:id="rId111"/>
    <p:sldId id="1206" r:id="rId112"/>
    <p:sldId id="1207" r:id="rId113"/>
    <p:sldId id="1208" r:id="rId114"/>
    <p:sldId id="1209" r:id="rId115"/>
    <p:sldId id="1210" r:id="rId116"/>
    <p:sldId id="1211" r:id="rId117"/>
    <p:sldId id="1212" r:id="rId118"/>
    <p:sldId id="1213" r:id="rId119"/>
    <p:sldId id="1214" r:id="rId120"/>
    <p:sldId id="1215" r:id="rId121"/>
    <p:sldId id="1216" r:id="rId122"/>
    <p:sldId id="1217" r:id="rId123"/>
    <p:sldId id="1218" r:id="rId124"/>
    <p:sldId id="1219" r:id="rId125"/>
    <p:sldId id="1220" r:id="rId126"/>
    <p:sldId id="1221" r:id="rId127"/>
    <p:sldId id="1222" r:id="rId128"/>
    <p:sldId id="1223" r:id="rId129"/>
    <p:sldId id="1224" r:id="rId130"/>
    <p:sldId id="1225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1"/>
    <p:restoredTop sz="94818"/>
  </p:normalViewPr>
  <p:slideViewPr>
    <p:cSldViewPr snapToGrid="0" snapToObjects="1">
      <p:cViewPr varScale="1">
        <p:scale>
          <a:sx n="100" d="100"/>
          <a:sy n="100" d="100"/>
        </p:scale>
        <p:origin x="184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En-Cz</a:t>
            </a:r>
            <a:endParaRPr lang="en-US" dirty="0"/>
          </a:p>
        </c:rich>
      </c:tx>
      <c:layout>
        <c:manualLayout>
          <c:xMode val="edge"/>
          <c:yMode val="edge"/>
          <c:x val="0.43093832789742298"/>
          <c:y val="0.17321544235592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Greedy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NLL ↓</c:v>
                </c:pt>
                <c:pt idx="1">
                  <c:v>BLEU ↑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26.49</c:v>
                </c:pt>
                <c:pt idx="1">
                  <c:v>16.66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CB-A349-A9AD-9B6FEF6410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NPAD+G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NLL ↓</c:v>
                </c:pt>
                <c:pt idx="1">
                  <c:v>BLEU ↑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23.01</c:v>
                </c:pt>
                <c:pt idx="1">
                  <c:v>18.03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CB-A349-A9AD-9B6FEF6410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Beam (5)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NLL ↓</c:v>
                </c:pt>
                <c:pt idx="1">
                  <c:v>BLEU ↑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22.81</c:v>
                </c:pt>
                <c:pt idx="1">
                  <c:v>18.559999999999999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CB-A349-A9AD-9B6FEF6410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Beam (10)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NLL ↓</c:v>
                </c:pt>
                <c:pt idx="1">
                  <c:v>BLEU ↑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22.44</c:v>
                </c:pt>
                <c:pt idx="1">
                  <c:v>18.59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CB-A349-A9AD-9B6FEF641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1196144"/>
        <c:axId val="1311198704"/>
      </c:barChart>
      <c:catAx>
        <c:axId val="131119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198704"/>
        <c:crosses val="autoZero"/>
        <c:auto val="1"/>
        <c:lblAlgn val="ctr"/>
        <c:lblOffset val="100"/>
        <c:noMultiLvlLbl val="0"/>
      </c:catAx>
      <c:valAx>
        <c:axId val="1311198704"/>
        <c:scaling>
          <c:orientation val="minMax"/>
          <c:max val="28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19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708496044289904"/>
          <c:y val="5.7789560219443703E-2"/>
          <c:w val="0.27473419918188402"/>
          <c:h val="0.5524664162149740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0EBAB-1E02-A541-8DEB-FD7C9F91B9D4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0D93-F86B-1648-A1C1-C78FB7ED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4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1D200-ED1B-634F-A059-BC8FA5AE376A}" type="datetime1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4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E5304-4154-D24F-842D-0A55E01A9CFC}" type="datetime1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6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AEA0-2E7D-8145-82D8-5603D5A6715C}" type="datetime1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7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661A-804F-3B4C-B9E2-A7190A6E7FC8}" type="datetime1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F2F7-541A-E74C-949D-D66E9BEEF81F}" type="datetime1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0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1734-FD6D-AF4D-AAB8-FC6BB0FB1CAD}" type="datetime1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4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8FF85-58CF-684A-88FB-2A95ABE56185}" type="datetime1">
              <a:rPr lang="en-US" smtClean="0"/>
              <a:t>7/17/18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3A9F-2549-A34C-B9A8-CF826ED7DC9A}" type="datetime1">
              <a:rPr lang="en-US" smtClean="0"/>
              <a:t>7/17/18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1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CD24-DE10-DC46-8E55-954648BBB0DD}" type="datetime1">
              <a:rPr lang="en-US" smtClean="0"/>
              <a:t>7/17/18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7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206D-A87C-584D-B126-775E5168C34F}" type="datetime1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1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6596-5ABF-394B-807B-14173199023F}" type="datetime1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0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51279-44CB-CF44-A4B8-F95F942819C8}" type="datetime1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7.emf"/><Relationship Id="rId7" Type="http://schemas.openxmlformats.org/officeDocument/2006/relationships/image" Target="../media/image2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10" Type="http://schemas.openxmlformats.org/officeDocument/2006/relationships/image" Target="../media/image15.emf"/><Relationship Id="rId4" Type="http://schemas.openxmlformats.org/officeDocument/2006/relationships/image" Target="../media/image18.emf"/><Relationship Id="rId9" Type="http://schemas.openxmlformats.org/officeDocument/2006/relationships/image" Target="../media/image25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tiff"/><Relationship Id="rId2" Type="http://schemas.openxmlformats.org/officeDocument/2006/relationships/image" Target="../media/image196.tif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7" Type="http://schemas.openxmlformats.org/officeDocument/2006/relationships/image" Target="../media/image203.emf"/><Relationship Id="rId2" Type="http://schemas.openxmlformats.org/officeDocument/2006/relationships/image" Target="../media/image19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2.emf"/><Relationship Id="rId5" Type="http://schemas.openxmlformats.org/officeDocument/2006/relationships/image" Target="../media/image201.emf"/><Relationship Id="rId4" Type="http://schemas.openxmlformats.org/officeDocument/2006/relationships/image" Target="../media/image200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7.emf"/><Relationship Id="rId4" Type="http://schemas.openxmlformats.org/officeDocument/2006/relationships/image" Target="../media/image206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tiff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emf"/><Relationship Id="rId4" Type="http://schemas.openxmlformats.org/officeDocument/2006/relationships/image" Target="../media/image217.e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23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emf"/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emf"/><Relationship Id="rId4" Type="http://schemas.openxmlformats.org/officeDocument/2006/relationships/image" Target="../media/image23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7.emf"/><Relationship Id="rId7" Type="http://schemas.openxmlformats.org/officeDocument/2006/relationships/image" Target="../media/image2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2" Type="http://schemas.openxmlformats.org/officeDocument/2006/relationships/image" Target="../media/image2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2" Type="http://schemas.openxmlformats.org/officeDocument/2006/relationships/image" Target="../media/image233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emf"/><Relationship Id="rId7" Type="http://schemas.openxmlformats.org/officeDocument/2006/relationships/image" Target="../media/image245.em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4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4.emf"/><Relationship Id="rId3" Type="http://schemas.openxmlformats.org/officeDocument/2006/relationships/image" Target="../media/image27.emf"/><Relationship Id="rId7" Type="http://schemas.openxmlformats.org/officeDocument/2006/relationships/image" Target="../media/image18.emf"/><Relationship Id="rId12" Type="http://schemas.openxmlformats.org/officeDocument/2006/relationships/image" Target="../media/image34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15.emf"/><Relationship Id="rId5" Type="http://schemas.openxmlformats.org/officeDocument/2006/relationships/image" Target="../media/image16.emf"/><Relationship Id="rId10" Type="http://schemas.openxmlformats.org/officeDocument/2006/relationships/image" Target="../media/image23.emf"/><Relationship Id="rId4" Type="http://schemas.openxmlformats.org/officeDocument/2006/relationships/image" Target="../media/image33.emf"/><Relationship Id="rId9" Type="http://schemas.openxmlformats.org/officeDocument/2006/relationships/image" Target="../media/image22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emf"/><Relationship Id="rId7" Type="http://schemas.openxmlformats.org/officeDocument/2006/relationships/image" Target="../media/image245.emf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4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21.emf"/><Relationship Id="rId7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image" Target="../media/image15.emf"/><Relationship Id="rId5" Type="http://schemas.openxmlformats.org/officeDocument/2006/relationships/image" Target="../media/image24.emf"/><Relationship Id="rId10" Type="http://schemas.openxmlformats.org/officeDocument/2006/relationships/image" Target="../media/image18.emf"/><Relationship Id="rId4" Type="http://schemas.openxmlformats.org/officeDocument/2006/relationships/image" Target="../media/image22.emf"/><Relationship Id="rId9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image" Target="../media/image58.emf"/><Relationship Id="rId3" Type="http://schemas.openxmlformats.org/officeDocument/2006/relationships/image" Target="../media/image57.emf"/><Relationship Id="rId7" Type="http://schemas.openxmlformats.org/officeDocument/2006/relationships/image" Target="../media/image25.emf"/><Relationship Id="rId12" Type="http://schemas.openxmlformats.org/officeDocument/2006/relationships/image" Target="../media/image15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18.emf"/><Relationship Id="rId5" Type="http://schemas.openxmlformats.org/officeDocument/2006/relationships/image" Target="../media/image22.emf"/><Relationship Id="rId10" Type="http://schemas.openxmlformats.org/officeDocument/2006/relationships/image" Target="../media/image17.emf"/><Relationship Id="rId4" Type="http://schemas.openxmlformats.org/officeDocument/2006/relationships/image" Target="../media/image21.emf"/><Relationship Id="rId9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5.emf"/><Relationship Id="rId7" Type="http://schemas.openxmlformats.org/officeDocument/2006/relationships/image" Target="../media/image18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74.emf"/><Relationship Id="rId4" Type="http://schemas.openxmlformats.org/officeDocument/2006/relationships/image" Target="../media/image55.emf"/><Relationship Id="rId9" Type="http://schemas.openxmlformats.org/officeDocument/2006/relationships/image" Target="../media/image7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5.emf"/><Relationship Id="rId7" Type="http://schemas.openxmlformats.org/officeDocument/2006/relationships/image" Target="../media/image18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74.emf"/><Relationship Id="rId4" Type="http://schemas.openxmlformats.org/officeDocument/2006/relationships/image" Target="../media/image55.emf"/><Relationship Id="rId9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5.emf"/><Relationship Id="rId7" Type="http://schemas.openxmlformats.org/officeDocument/2006/relationships/image" Target="../media/image18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74.emf"/><Relationship Id="rId4" Type="http://schemas.openxmlformats.org/officeDocument/2006/relationships/image" Target="../media/image55.emf"/><Relationship Id="rId9" Type="http://schemas.openxmlformats.org/officeDocument/2006/relationships/image" Target="../media/image73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image" Target="../media/image76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75.emf"/><Relationship Id="rId5" Type="http://schemas.openxmlformats.org/officeDocument/2006/relationships/image" Target="../media/image16.emf"/><Relationship Id="rId10" Type="http://schemas.openxmlformats.org/officeDocument/2006/relationships/image" Target="../media/image74.emf"/><Relationship Id="rId4" Type="http://schemas.openxmlformats.org/officeDocument/2006/relationships/image" Target="../media/image55.emf"/><Relationship Id="rId9" Type="http://schemas.openxmlformats.org/officeDocument/2006/relationships/image" Target="../media/image73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5.emf"/><Relationship Id="rId7" Type="http://schemas.openxmlformats.org/officeDocument/2006/relationships/image" Target="../media/image18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77.emf"/><Relationship Id="rId5" Type="http://schemas.openxmlformats.org/officeDocument/2006/relationships/image" Target="../media/image16.emf"/><Relationship Id="rId10" Type="http://schemas.openxmlformats.org/officeDocument/2006/relationships/image" Target="../media/image74.emf"/><Relationship Id="rId4" Type="http://schemas.openxmlformats.org/officeDocument/2006/relationships/image" Target="../media/image55.emf"/><Relationship Id="rId9" Type="http://schemas.openxmlformats.org/officeDocument/2006/relationships/image" Target="../media/image7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5.emf"/><Relationship Id="rId7" Type="http://schemas.openxmlformats.org/officeDocument/2006/relationships/image" Target="../media/image18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74.emf"/><Relationship Id="rId4" Type="http://schemas.openxmlformats.org/officeDocument/2006/relationships/image" Target="../media/image55.emf"/><Relationship Id="rId9" Type="http://schemas.openxmlformats.org/officeDocument/2006/relationships/image" Target="../media/image7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5.emf"/><Relationship Id="rId7" Type="http://schemas.openxmlformats.org/officeDocument/2006/relationships/image" Target="../media/image18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78.emf"/><Relationship Id="rId5" Type="http://schemas.openxmlformats.org/officeDocument/2006/relationships/image" Target="../media/image16.emf"/><Relationship Id="rId10" Type="http://schemas.openxmlformats.org/officeDocument/2006/relationships/image" Target="../media/image74.emf"/><Relationship Id="rId4" Type="http://schemas.openxmlformats.org/officeDocument/2006/relationships/image" Target="../media/image55.emf"/><Relationship Id="rId9" Type="http://schemas.openxmlformats.org/officeDocument/2006/relationships/image" Target="../media/image7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84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7" Type="http://schemas.openxmlformats.org/officeDocument/2006/relationships/image" Target="../media/image93.tif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tiff"/><Relationship Id="rId5" Type="http://schemas.openxmlformats.org/officeDocument/2006/relationships/image" Target="../media/image91.tiff"/><Relationship Id="rId4" Type="http://schemas.openxmlformats.org/officeDocument/2006/relationships/image" Target="../media/image90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tiff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image" Target="../media/image118.emf"/><Relationship Id="rId3" Type="http://schemas.openxmlformats.org/officeDocument/2006/relationships/image" Target="../media/image24.emf"/><Relationship Id="rId7" Type="http://schemas.openxmlformats.org/officeDocument/2006/relationships/image" Target="../media/image115.emf"/><Relationship Id="rId12" Type="http://schemas.openxmlformats.org/officeDocument/2006/relationships/image" Target="../media/image18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emf"/><Relationship Id="rId11" Type="http://schemas.openxmlformats.org/officeDocument/2006/relationships/image" Target="../media/image17.emf"/><Relationship Id="rId5" Type="http://schemas.openxmlformats.org/officeDocument/2006/relationships/image" Target="../media/image113.emf"/><Relationship Id="rId10" Type="http://schemas.openxmlformats.org/officeDocument/2006/relationships/image" Target="../media/image16.emf"/><Relationship Id="rId4" Type="http://schemas.openxmlformats.org/officeDocument/2006/relationships/image" Target="../media/image112.emf"/><Relationship Id="rId9" Type="http://schemas.openxmlformats.org/officeDocument/2006/relationships/image" Target="../media/image11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19.emf"/><Relationship Id="rId18" Type="http://schemas.openxmlformats.org/officeDocument/2006/relationships/image" Target="../media/image124.emf"/><Relationship Id="rId3" Type="http://schemas.openxmlformats.org/officeDocument/2006/relationships/image" Target="../media/image112.emf"/><Relationship Id="rId21" Type="http://schemas.openxmlformats.org/officeDocument/2006/relationships/image" Target="../media/image127.emf"/><Relationship Id="rId7" Type="http://schemas.openxmlformats.org/officeDocument/2006/relationships/image" Target="../media/image116.emf"/><Relationship Id="rId12" Type="http://schemas.openxmlformats.org/officeDocument/2006/relationships/image" Target="../media/image118.emf"/><Relationship Id="rId17" Type="http://schemas.openxmlformats.org/officeDocument/2006/relationships/image" Target="../media/image123.emf"/><Relationship Id="rId2" Type="http://schemas.openxmlformats.org/officeDocument/2006/relationships/image" Target="../media/image24.emf"/><Relationship Id="rId16" Type="http://schemas.openxmlformats.org/officeDocument/2006/relationships/image" Target="../media/image122.emf"/><Relationship Id="rId20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11" Type="http://schemas.openxmlformats.org/officeDocument/2006/relationships/image" Target="../media/image18.emf"/><Relationship Id="rId5" Type="http://schemas.openxmlformats.org/officeDocument/2006/relationships/image" Target="../media/image114.emf"/><Relationship Id="rId15" Type="http://schemas.openxmlformats.org/officeDocument/2006/relationships/image" Target="../media/image121.emf"/><Relationship Id="rId10" Type="http://schemas.openxmlformats.org/officeDocument/2006/relationships/image" Target="../media/image17.emf"/><Relationship Id="rId19" Type="http://schemas.openxmlformats.org/officeDocument/2006/relationships/image" Target="../media/image125.emf"/><Relationship Id="rId4" Type="http://schemas.openxmlformats.org/officeDocument/2006/relationships/image" Target="../media/image113.emf"/><Relationship Id="rId9" Type="http://schemas.openxmlformats.org/officeDocument/2006/relationships/image" Target="../media/image16.emf"/><Relationship Id="rId14" Type="http://schemas.openxmlformats.org/officeDocument/2006/relationships/image" Target="../media/image120.emf"/><Relationship Id="rId22" Type="http://schemas.openxmlformats.org/officeDocument/2006/relationships/image" Target="../media/image12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9.emf"/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12" Type="http://schemas.openxmlformats.org/officeDocument/2006/relationships/image" Target="../media/image118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11" Type="http://schemas.openxmlformats.org/officeDocument/2006/relationships/image" Target="../media/image18.emf"/><Relationship Id="rId5" Type="http://schemas.openxmlformats.org/officeDocument/2006/relationships/image" Target="../media/image114.emf"/><Relationship Id="rId10" Type="http://schemas.openxmlformats.org/officeDocument/2006/relationships/image" Target="../media/image17.emf"/><Relationship Id="rId4" Type="http://schemas.openxmlformats.org/officeDocument/2006/relationships/image" Target="../media/image113.emf"/><Relationship Id="rId9" Type="http://schemas.openxmlformats.org/officeDocument/2006/relationships/image" Target="../media/image16.emf"/><Relationship Id="rId14" Type="http://schemas.openxmlformats.org/officeDocument/2006/relationships/image" Target="../media/image130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4.emf"/><Relationship Id="rId18" Type="http://schemas.openxmlformats.org/officeDocument/2006/relationships/image" Target="../media/image45.emf"/><Relationship Id="rId3" Type="http://schemas.openxmlformats.org/officeDocument/2006/relationships/image" Target="../media/image112.emf"/><Relationship Id="rId21" Type="http://schemas.openxmlformats.org/officeDocument/2006/relationships/image" Target="../media/image132.emf"/><Relationship Id="rId7" Type="http://schemas.openxmlformats.org/officeDocument/2006/relationships/image" Target="../media/image116.emf"/><Relationship Id="rId12" Type="http://schemas.openxmlformats.org/officeDocument/2006/relationships/image" Target="../media/image118.emf"/><Relationship Id="rId17" Type="http://schemas.openxmlformats.org/officeDocument/2006/relationships/image" Target="../media/image128.emf"/><Relationship Id="rId2" Type="http://schemas.openxmlformats.org/officeDocument/2006/relationships/image" Target="../media/image24.emf"/><Relationship Id="rId16" Type="http://schemas.openxmlformats.org/officeDocument/2006/relationships/image" Target="../media/image127.emf"/><Relationship Id="rId20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11" Type="http://schemas.openxmlformats.org/officeDocument/2006/relationships/image" Target="../media/image18.emf"/><Relationship Id="rId5" Type="http://schemas.openxmlformats.org/officeDocument/2006/relationships/image" Target="../media/image114.emf"/><Relationship Id="rId15" Type="http://schemas.openxmlformats.org/officeDocument/2006/relationships/image" Target="../media/image126.emf"/><Relationship Id="rId10" Type="http://schemas.openxmlformats.org/officeDocument/2006/relationships/image" Target="../media/image17.emf"/><Relationship Id="rId19" Type="http://schemas.openxmlformats.org/officeDocument/2006/relationships/image" Target="../media/image46.emf"/><Relationship Id="rId4" Type="http://schemas.openxmlformats.org/officeDocument/2006/relationships/image" Target="../media/image113.emf"/><Relationship Id="rId9" Type="http://schemas.openxmlformats.org/officeDocument/2006/relationships/image" Target="../media/image16.emf"/><Relationship Id="rId14" Type="http://schemas.openxmlformats.org/officeDocument/2006/relationships/image" Target="../media/image125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4.emf"/><Relationship Id="rId18" Type="http://schemas.openxmlformats.org/officeDocument/2006/relationships/image" Target="../media/image45.emf"/><Relationship Id="rId3" Type="http://schemas.openxmlformats.org/officeDocument/2006/relationships/image" Target="../media/image112.emf"/><Relationship Id="rId21" Type="http://schemas.openxmlformats.org/officeDocument/2006/relationships/image" Target="../media/image132.emf"/><Relationship Id="rId7" Type="http://schemas.openxmlformats.org/officeDocument/2006/relationships/image" Target="../media/image116.emf"/><Relationship Id="rId12" Type="http://schemas.openxmlformats.org/officeDocument/2006/relationships/image" Target="../media/image118.emf"/><Relationship Id="rId17" Type="http://schemas.openxmlformats.org/officeDocument/2006/relationships/image" Target="../media/image128.emf"/><Relationship Id="rId2" Type="http://schemas.openxmlformats.org/officeDocument/2006/relationships/image" Target="../media/image24.emf"/><Relationship Id="rId16" Type="http://schemas.openxmlformats.org/officeDocument/2006/relationships/image" Target="../media/image127.emf"/><Relationship Id="rId20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11" Type="http://schemas.openxmlformats.org/officeDocument/2006/relationships/image" Target="../media/image18.emf"/><Relationship Id="rId5" Type="http://schemas.openxmlformats.org/officeDocument/2006/relationships/image" Target="../media/image114.emf"/><Relationship Id="rId15" Type="http://schemas.openxmlformats.org/officeDocument/2006/relationships/image" Target="../media/image126.emf"/><Relationship Id="rId10" Type="http://schemas.openxmlformats.org/officeDocument/2006/relationships/image" Target="../media/image17.emf"/><Relationship Id="rId19" Type="http://schemas.openxmlformats.org/officeDocument/2006/relationships/image" Target="../media/image46.emf"/><Relationship Id="rId4" Type="http://schemas.openxmlformats.org/officeDocument/2006/relationships/image" Target="../media/image113.emf"/><Relationship Id="rId9" Type="http://schemas.openxmlformats.org/officeDocument/2006/relationships/image" Target="../media/image16.emf"/><Relationship Id="rId14" Type="http://schemas.openxmlformats.org/officeDocument/2006/relationships/image" Target="../media/image125.emf"/><Relationship Id="rId22" Type="http://schemas.openxmlformats.org/officeDocument/2006/relationships/image" Target="../media/image133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45.emf"/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12" Type="http://schemas.openxmlformats.org/officeDocument/2006/relationships/image" Target="../media/image118.emf"/><Relationship Id="rId2" Type="http://schemas.openxmlformats.org/officeDocument/2006/relationships/image" Target="../media/image24.emf"/><Relationship Id="rId16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emf"/><Relationship Id="rId11" Type="http://schemas.openxmlformats.org/officeDocument/2006/relationships/image" Target="../media/image18.emf"/><Relationship Id="rId5" Type="http://schemas.openxmlformats.org/officeDocument/2006/relationships/image" Target="../media/image114.emf"/><Relationship Id="rId15" Type="http://schemas.openxmlformats.org/officeDocument/2006/relationships/image" Target="../media/image134.emf"/><Relationship Id="rId10" Type="http://schemas.openxmlformats.org/officeDocument/2006/relationships/image" Target="../media/image17.emf"/><Relationship Id="rId4" Type="http://schemas.openxmlformats.org/officeDocument/2006/relationships/image" Target="../media/image113.emf"/><Relationship Id="rId9" Type="http://schemas.openxmlformats.org/officeDocument/2006/relationships/image" Target="../media/image16.emf"/><Relationship Id="rId14" Type="http://schemas.openxmlformats.org/officeDocument/2006/relationships/image" Target="../media/image4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NMT/OpenNMT-py" TargetMode="External"/><Relationship Id="rId2" Type="http://schemas.openxmlformats.org/officeDocument/2006/relationships/hyperlink" Target="https://github.com/EdinburghNLP/nematu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wslabs/sockeye" TargetMode="External"/><Relationship Id="rId4" Type="http://schemas.openxmlformats.org/officeDocument/2006/relationships/hyperlink" Target="https://github.com/facebookresearch/fairseq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3" Type="http://schemas.openxmlformats.org/officeDocument/2006/relationships/image" Target="../media/image154.emf"/><Relationship Id="rId7" Type="http://schemas.openxmlformats.org/officeDocument/2006/relationships/image" Target="../media/image158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emf"/><Relationship Id="rId11" Type="http://schemas.openxmlformats.org/officeDocument/2006/relationships/image" Target="../media/image162.emf"/><Relationship Id="rId5" Type="http://schemas.openxmlformats.org/officeDocument/2006/relationships/image" Target="../media/image156.emf"/><Relationship Id="rId10" Type="http://schemas.openxmlformats.org/officeDocument/2006/relationships/image" Target="../media/image161.emf"/><Relationship Id="rId4" Type="http://schemas.openxmlformats.org/officeDocument/2006/relationships/image" Target="../media/image155.emf"/><Relationship Id="rId9" Type="http://schemas.openxmlformats.org/officeDocument/2006/relationships/image" Target="../media/image160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7" Type="http://schemas.openxmlformats.org/officeDocument/2006/relationships/image" Target="../media/image166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emf"/><Relationship Id="rId5" Type="http://schemas.openxmlformats.org/officeDocument/2006/relationships/image" Target="../media/image164.emf"/><Relationship Id="rId4" Type="http://schemas.openxmlformats.org/officeDocument/2006/relationships/image" Target="../media/image163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emf"/><Relationship Id="rId4" Type="http://schemas.openxmlformats.org/officeDocument/2006/relationships/image" Target="../media/image171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image" Target="../media/image177.emf"/><Relationship Id="rId7" Type="http://schemas.openxmlformats.org/officeDocument/2006/relationships/image" Target="../media/image181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10" Type="http://schemas.openxmlformats.org/officeDocument/2006/relationships/image" Target="../media/image184.emf"/><Relationship Id="rId4" Type="http://schemas.openxmlformats.org/officeDocument/2006/relationships/image" Target="../media/image178.emf"/><Relationship Id="rId9" Type="http://schemas.openxmlformats.org/officeDocument/2006/relationships/image" Target="../media/image183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87.e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C4-358E-6644-8538-50C98844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for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6AFDC-418E-F64D-9DA6-1033A081F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Kyunghyun Cho</a:t>
            </a:r>
          </a:p>
          <a:p>
            <a:r>
              <a:rPr lang="en-US" dirty="0"/>
              <a:t>New York University </a:t>
            </a:r>
          </a:p>
          <a:p>
            <a:r>
              <a:rPr lang="en-US" dirty="0"/>
              <a:t>Courant Institute (Computer Science) and Center for Data Science</a:t>
            </a:r>
          </a:p>
          <a:p>
            <a:r>
              <a:rPr lang="en-US" dirty="0"/>
              <a:t>Facebook AI Research</a:t>
            </a:r>
          </a:p>
        </p:txBody>
      </p:sp>
    </p:spTree>
    <p:extLst>
      <p:ext uri="{BB962C8B-B14F-4D97-AF65-F5344CB8AC3E}">
        <p14:creationId xmlns:p14="http://schemas.microsoft.com/office/powerpoint/2010/main" val="3176554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7870-AF6C-FC42-94B0-CD11259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</a:t>
            </a:r>
            <a:r>
              <a:rPr lang="en-US" dirty="0" err="1"/>
              <a:t>CBoW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FC6E-6AFB-B947-9704-59A12A5C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320"/>
            <a:ext cx="10515600" cy="5109210"/>
          </a:xfrm>
        </p:spPr>
        <p:txBody>
          <a:bodyPr>
            <a:normAutofit/>
          </a:bodyPr>
          <a:lstStyle/>
          <a:p>
            <a:r>
              <a:rPr lang="en-US" dirty="0"/>
              <a:t>Continuous bag-of-words based multi-class text classifier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this DAG, you use automatic backpropagation and stochastic gradient descent to train the classifier.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AD-C44D-4D45-910B-F758BC82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0CA3D-F712-7141-9DAA-01D307912C30}"/>
              </a:ext>
            </a:extLst>
          </p:cNvPr>
          <p:cNvSpPr/>
          <p:nvPr/>
        </p:nvSpPr>
        <p:spPr>
          <a:xfrm>
            <a:off x="7607913" y="3082258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000045-9736-2243-9724-1DC64EA96C6C}"/>
              </a:ext>
            </a:extLst>
          </p:cNvPr>
          <p:cNvSpPr/>
          <p:nvPr/>
        </p:nvSpPr>
        <p:spPr>
          <a:xfrm>
            <a:off x="2702691" y="213352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255E7-8548-144C-B6B8-9FDF639F5DE0}"/>
              </a:ext>
            </a:extLst>
          </p:cNvPr>
          <p:cNvSpPr/>
          <p:nvPr/>
        </p:nvSpPr>
        <p:spPr>
          <a:xfrm>
            <a:off x="5835947" y="2968120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6BA8F-A0CC-5543-925B-018AE795C48A}"/>
              </a:ext>
            </a:extLst>
          </p:cNvPr>
          <p:cNvSpPr/>
          <p:nvPr/>
        </p:nvSpPr>
        <p:spPr>
          <a:xfrm>
            <a:off x="7745073" y="3180741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EBC128-8156-D743-AFB6-3C617043660A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7218181" y="3280452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58C249E-D43D-8F4C-A3D8-E8A6E3A0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277" y="3214631"/>
            <a:ext cx="381000" cy="177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A3683E-A12D-E340-8232-A3A230FB42CC}"/>
              </a:ext>
            </a:extLst>
          </p:cNvPr>
          <p:cNvSpPr/>
          <p:nvPr/>
        </p:nvSpPr>
        <p:spPr>
          <a:xfrm>
            <a:off x="8607389" y="3764524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A38066-CAC8-A34C-819A-8AE0443DB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869" y="3812075"/>
            <a:ext cx="229390" cy="237583"/>
          </a:xfrm>
          <a:prstGeom prst="rect">
            <a:avLst/>
          </a:prstGeom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7DF2FE5-7685-A640-98FF-49E32A9481E0}"/>
              </a:ext>
            </a:extLst>
          </p:cNvPr>
          <p:cNvCxnSpPr>
            <a:stCxn id="15" idx="2"/>
            <a:endCxn id="19" idx="1"/>
          </p:cNvCxnSpPr>
          <p:nvPr/>
        </p:nvCxnSpPr>
        <p:spPr>
          <a:xfrm rot="16200000" flipH="1">
            <a:off x="8049237" y="3372714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E7EFAF1-C195-B442-B4BA-C39DADFA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664" y="3214631"/>
            <a:ext cx="177800" cy="152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9E63881-8091-CB46-B17D-165E037EC114}"/>
              </a:ext>
            </a:extLst>
          </p:cNvPr>
          <p:cNvSpPr/>
          <p:nvPr/>
        </p:nvSpPr>
        <p:spPr>
          <a:xfrm>
            <a:off x="8616097" y="3182237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96E058-EAAE-A242-87EB-4D50D04C47BA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8278598" y="3295429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E195FB-B825-254A-BF44-D80F7C145B9A}"/>
              </a:ext>
            </a:extLst>
          </p:cNvPr>
          <p:cNvCxnSpPr>
            <a:cxnSpLocks/>
            <a:stCxn id="19" idx="0"/>
            <a:endCxn id="23" idx="2"/>
          </p:cNvCxnSpPr>
          <p:nvPr/>
        </p:nvCxnSpPr>
        <p:spPr>
          <a:xfrm flipV="1">
            <a:off x="8767565" y="3408660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4711EE0-7BEB-E94E-939E-542829CFD805}"/>
              </a:ext>
            </a:extLst>
          </p:cNvPr>
          <p:cNvSpPr/>
          <p:nvPr/>
        </p:nvSpPr>
        <p:spPr>
          <a:xfrm>
            <a:off x="5438686" y="3207484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42A671F-0130-4A43-BF49-FF333A4B3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79" y="2255412"/>
            <a:ext cx="279400" cy="20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6F547A-286A-E044-A52F-EBDDA8A91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779" y="2950247"/>
            <a:ext cx="292100" cy="203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C76110-426C-774A-8D20-17D121C79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3779" y="4174561"/>
            <a:ext cx="355600" cy="203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73ABD0-13AD-1040-8198-CD34CEBB4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1804" y="3506864"/>
            <a:ext cx="38100" cy="2921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D756A00E-3B5A-D44A-8E8F-C64413AF6BCC}"/>
              </a:ext>
            </a:extLst>
          </p:cNvPr>
          <p:cNvSpPr/>
          <p:nvPr/>
        </p:nvSpPr>
        <p:spPr>
          <a:xfrm>
            <a:off x="2686451" y="282821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945A85F-87CA-A84F-A266-236C2E5B52AC}"/>
              </a:ext>
            </a:extLst>
          </p:cNvPr>
          <p:cNvSpPr/>
          <p:nvPr/>
        </p:nvSpPr>
        <p:spPr>
          <a:xfrm>
            <a:off x="2674779" y="403592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7B8625-D545-3445-B83A-457CA3F0687E}"/>
              </a:ext>
            </a:extLst>
          </p:cNvPr>
          <p:cNvSpPr/>
          <p:nvPr/>
        </p:nvSpPr>
        <p:spPr>
          <a:xfrm>
            <a:off x="3655492" y="206890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2B59D6-97E8-CA4C-B881-9D10B585393C}"/>
              </a:ext>
            </a:extLst>
          </p:cNvPr>
          <p:cNvSpPr/>
          <p:nvPr/>
        </p:nvSpPr>
        <p:spPr>
          <a:xfrm>
            <a:off x="3645676" y="2763594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521B86-FD40-4842-A3C9-70B339058333}"/>
              </a:ext>
            </a:extLst>
          </p:cNvPr>
          <p:cNvSpPr/>
          <p:nvPr/>
        </p:nvSpPr>
        <p:spPr>
          <a:xfrm>
            <a:off x="3610721" y="3988051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AF8C35-213C-E64C-AA46-021062415EA1}"/>
              </a:ext>
            </a:extLst>
          </p:cNvPr>
          <p:cNvSpPr/>
          <p:nvPr/>
        </p:nvSpPr>
        <p:spPr>
          <a:xfrm>
            <a:off x="3198701" y="4956558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3B25E91-4FE7-654A-AC2C-814758C0B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7088" y="5057752"/>
            <a:ext cx="330200" cy="2413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2D8599-EAF0-C741-9471-1BED1D9EB5F9}"/>
              </a:ext>
            </a:extLst>
          </p:cNvPr>
          <p:cNvCxnSpPr>
            <a:stCxn id="9" idx="6"/>
            <a:endCxn id="35" idx="1"/>
          </p:cNvCxnSpPr>
          <p:nvPr/>
        </p:nvCxnSpPr>
        <p:spPr>
          <a:xfrm flipV="1">
            <a:off x="3149666" y="2357012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3497A7-43F7-F24B-A773-68B4A1ECC6F0}"/>
              </a:ext>
            </a:extLst>
          </p:cNvPr>
          <p:cNvCxnSpPr>
            <a:cxnSpLocks/>
            <a:stCxn id="33" idx="6"/>
            <a:endCxn id="36" idx="1"/>
          </p:cNvCxnSpPr>
          <p:nvPr/>
        </p:nvCxnSpPr>
        <p:spPr>
          <a:xfrm flipV="1">
            <a:off x="3133426" y="3051704"/>
            <a:ext cx="512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815EC0-EE74-B64A-B0E6-8818253BEC5B}"/>
              </a:ext>
            </a:extLst>
          </p:cNvPr>
          <p:cNvCxnSpPr>
            <a:cxnSpLocks/>
            <a:stCxn id="34" idx="6"/>
            <a:endCxn id="37" idx="1"/>
          </p:cNvCxnSpPr>
          <p:nvPr/>
        </p:nvCxnSpPr>
        <p:spPr>
          <a:xfrm>
            <a:off x="3121754" y="4259414"/>
            <a:ext cx="488967" cy="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68DA08F-87DE-7843-B106-1440033E054C}"/>
              </a:ext>
            </a:extLst>
          </p:cNvPr>
          <p:cNvCxnSpPr>
            <a:stCxn id="38" idx="0"/>
            <a:endCxn id="35" idx="1"/>
          </p:cNvCxnSpPr>
          <p:nvPr/>
        </p:nvCxnSpPr>
        <p:spPr>
          <a:xfrm rot="5400000" flipH="1" flipV="1">
            <a:off x="2239067" y="3540134"/>
            <a:ext cx="2599546" cy="2333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1EF8055-4F72-A242-B259-739911C159B3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 rot="5400000" flipH="1" flipV="1">
            <a:off x="2581505" y="3892388"/>
            <a:ext cx="1904854" cy="2234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7DFE1CC-8029-C54E-A836-F85CF998C7B9}"/>
              </a:ext>
            </a:extLst>
          </p:cNvPr>
          <p:cNvCxnSpPr>
            <a:cxnSpLocks/>
            <a:stCxn id="38" idx="0"/>
            <a:endCxn id="37" idx="1"/>
          </p:cNvCxnSpPr>
          <p:nvPr/>
        </p:nvCxnSpPr>
        <p:spPr>
          <a:xfrm rot="5400000" flipH="1" flipV="1">
            <a:off x="3176257" y="4522094"/>
            <a:ext cx="680397" cy="18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35250CE-758D-504B-9C38-23E1EAC04E39}"/>
              </a:ext>
            </a:extLst>
          </p:cNvPr>
          <p:cNvSpPr/>
          <p:nvPr/>
        </p:nvSpPr>
        <p:spPr>
          <a:xfrm rot="5400000">
            <a:off x="4858368" y="3119348"/>
            <a:ext cx="1013482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Average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7854E4-517B-714D-8D03-90A954E76F32}"/>
              </a:ext>
            </a:extLst>
          </p:cNvPr>
          <p:cNvCxnSpPr>
            <a:cxnSpLocks/>
            <a:stCxn id="35" idx="3"/>
            <a:endCxn id="56" idx="2"/>
          </p:cNvCxnSpPr>
          <p:nvPr/>
        </p:nvCxnSpPr>
        <p:spPr>
          <a:xfrm>
            <a:off x="4592100" y="2357012"/>
            <a:ext cx="617165" cy="918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9F4F44D-C6FC-174C-A289-B21719289E5F}"/>
              </a:ext>
            </a:extLst>
          </p:cNvPr>
          <p:cNvCxnSpPr>
            <a:cxnSpLocks/>
            <a:stCxn id="36" idx="3"/>
            <a:endCxn id="56" idx="2"/>
          </p:cNvCxnSpPr>
          <p:nvPr/>
        </p:nvCxnSpPr>
        <p:spPr>
          <a:xfrm>
            <a:off x="4582284" y="3051704"/>
            <a:ext cx="626981" cy="223488"/>
          </a:xfrm>
          <a:prstGeom prst="bentConnector3">
            <a:avLst>
              <a:gd name="adj1" fmla="val 505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E01D9DB9-C5CD-2B40-B68A-BF0FA0E55766}"/>
              </a:ext>
            </a:extLst>
          </p:cNvPr>
          <p:cNvCxnSpPr>
            <a:cxnSpLocks/>
            <a:stCxn id="37" idx="3"/>
            <a:endCxn id="56" idx="2"/>
          </p:cNvCxnSpPr>
          <p:nvPr/>
        </p:nvCxnSpPr>
        <p:spPr>
          <a:xfrm flipV="1">
            <a:off x="4547329" y="3275192"/>
            <a:ext cx="661936" cy="1000969"/>
          </a:xfrm>
          <a:prstGeom prst="bentConnector3">
            <a:avLst>
              <a:gd name="adj1" fmla="val 531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A7F0959-FEBF-CF42-9883-14A39C438B76}"/>
              </a:ext>
            </a:extLst>
          </p:cNvPr>
          <p:cNvCxnSpPr>
            <a:cxnSpLocks/>
            <a:stCxn id="56" idx="0"/>
            <a:endCxn id="10" idx="1"/>
          </p:cNvCxnSpPr>
          <p:nvPr/>
        </p:nvCxnSpPr>
        <p:spPr>
          <a:xfrm>
            <a:off x="5520953" y="3275192"/>
            <a:ext cx="314994" cy="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FE76A5C5-088B-1B43-9A80-72332EE37320}"/>
              </a:ext>
            </a:extLst>
          </p:cNvPr>
          <p:cNvSpPr/>
          <p:nvPr/>
        </p:nvSpPr>
        <p:spPr>
          <a:xfrm>
            <a:off x="5209265" y="4953666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3F558DF-927D-1847-A354-4D07F4E7CA85}"/>
              </a:ext>
            </a:extLst>
          </p:cNvPr>
          <p:cNvCxnSpPr>
            <a:cxnSpLocks/>
            <a:stCxn id="75" idx="7"/>
            <a:endCxn id="10" idx="2"/>
          </p:cNvCxnSpPr>
          <p:nvPr/>
        </p:nvCxnSpPr>
        <p:spPr>
          <a:xfrm flipV="1">
            <a:off x="5590782" y="3592784"/>
            <a:ext cx="936282" cy="1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0089405-CDF6-EA4E-A1A2-C66E6056F6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2902" y="5057752"/>
            <a:ext cx="139700" cy="2286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E6B255E-D3A6-6643-9C19-27AA3A7508E1}"/>
              </a:ext>
            </a:extLst>
          </p:cNvPr>
          <p:cNvSpPr txBox="1"/>
          <p:nvPr/>
        </p:nvSpPr>
        <p:spPr>
          <a:xfrm>
            <a:off x="7773258" y="27523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  <p:bldP spid="19" grpId="0" animBg="1"/>
      <p:bldP spid="23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6" grpId="0" animBg="1"/>
      <p:bldP spid="75" grpId="0" animBg="1"/>
      <p:bldP spid="8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2CFA-50E2-4043-B31E-A20227D6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decode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B34F4-25E5-C74C-AF9D-E629CC40F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FDF00-539F-144E-A749-5735713A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994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619"/>
            <a:ext cx="10515600" cy="1325563"/>
          </a:xfrm>
        </p:spPr>
        <p:txBody>
          <a:bodyPr/>
          <a:lstStyle/>
          <a:p>
            <a:r>
              <a:rPr lang="en-US" dirty="0"/>
              <a:t>Neural network = Forgetting machine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0" y="3122364"/>
            <a:ext cx="2385131" cy="1585858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28" y="3287756"/>
            <a:ext cx="2385130" cy="1420466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28" y="1443109"/>
            <a:ext cx="2385130" cy="15858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83" y="2975680"/>
            <a:ext cx="2033337" cy="15046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83" y="1443109"/>
            <a:ext cx="2033337" cy="12109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446" y="2654065"/>
            <a:ext cx="1004866" cy="7749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445" y="1362857"/>
            <a:ext cx="1605190" cy="1187841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5" idx="3"/>
            <a:endCxn id="12" idx="1"/>
          </p:cNvCxnSpPr>
          <p:nvPr/>
        </p:nvCxnSpPr>
        <p:spPr>
          <a:xfrm flipV="1">
            <a:off x="2685921" y="2236038"/>
            <a:ext cx="787007" cy="1679255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11" idx="1"/>
          </p:cNvCxnSpPr>
          <p:nvPr/>
        </p:nvCxnSpPr>
        <p:spPr>
          <a:xfrm>
            <a:off x="2685921" y="3915293"/>
            <a:ext cx="787007" cy="8269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  <a:endCxn id="14" idx="1"/>
          </p:cNvCxnSpPr>
          <p:nvPr/>
        </p:nvCxnSpPr>
        <p:spPr>
          <a:xfrm flipV="1">
            <a:off x="5858058" y="2048587"/>
            <a:ext cx="776525" cy="1949402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13" idx="1"/>
          </p:cNvCxnSpPr>
          <p:nvPr/>
        </p:nvCxnSpPr>
        <p:spPr>
          <a:xfrm flipV="1">
            <a:off x="5858058" y="3728015"/>
            <a:ext cx="776525" cy="26997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3"/>
            <a:endCxn id="15" idx="1"/>
          </p:cNvCxnSpPr>
          <p:nvPr/>
        </p:nvCxnSpPr>
        <p:spPr>
          <a:xfrm flipV="1">
            <a:off x="8667920" y="3041535"/>
            <a:ext cx="776526" cy="68648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6" idx="1"/>
          </p:cNvCxnSpPr>
          <p:nvPr/>
        </p:nvCxnSpPr>
        <p:spPr>
          <a:xfrm flipV="1">
            <a:off x="8667920" y="1956778"/>
            <a:ext cx="776525" cy="1771237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049635" y="2654065"/>
            <a:ext cx="1078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Panda?</a:t>
            </a:r>
          </a:p>
          <a:p>
            <a:r>
              <a:rPr lang="en-US" sz="2000" dirty="0"/>
              <a:t>- Yes</a:t>
            </a:r>
          </a:p>
          <a:p>
            <a:r>
              <a:rPr lang="en-US" sz="2000" dirty="0"/>
              <a:t>- No</a:t>
            </a:r>
          </a:p>
        </p:txBody>
      </p:sp>
      <p:cxnSp>
        <p:nvCxnSpPr>
          <p:cNvPr id="39" name="Straight Arrow Connector 38"/>
          <p:cNvCxnSpPr>
            <a:stCxn id="15" idx="3"/>
            <a:endCxn id="37" idx="1"/>
          </p:cNvCxnSpPr>
          <p:nvPr/>
        </p:nvCxnSpPr>
        <p:spPr>
          <a:xfrm>
            <a:off x="10449312" y="3041535"/>
            <a:ext cx="600323" cy="120362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/>
          <p:cNvSpPr txBox="1">
            <a:spLocks/>
          </p:cNvSpPr>
          <p:nvPr/>
        </p:nvSpPr>
        <p:spPr>
          <a:xfrm>
            <a:off x="417092" y="4989243"/>
            <a:ext cx="11289634" cy="172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deep neural net iteratively disentangles relevant and irrelevant features</a:t>
            </a:r>
          </a:p>
          <a:p>
            <a:r>
              <a:rPr lang="en-US" dirty="0"/>
              <a:t>Irrelevant features are discarded as information propagates</a:t>
            </a:r>
          </a:p>
          <a:p>
            <a:r>
              <a:rPr lang="en-US" dirty="0"/>
              <a:t>In other words, </a:t>
            </a:r>
            <a:r>
              <a:rPr lang="en-US" i="1" dirty="0"/>
              <a:t>hidden layers contain rich info beyond the task</a:t>
            </a:r>
            <a:r>
              <a:rPr lang="en-US" dirty="0"/>
              <a:t>!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85"/>
            <a:ext cx="10515600" cy="1325563"/>
          </a:xfrm>
        </p:spPr>
        <p:txBody>
          <a:bodyPr/>
          <a:lstStyle/>
          <a:p>
            <a:r>
              <a:rPr lang="en-US" dirty="0"/>
              <a:t>Exploiting the hidden activation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36073"/>
            <a:ext cx="10904621" cy="4351338"/>
          </a:xfrm>
        </p:spPr>
        <p:txBody>
          <a:bodyPr/>
          <a:lstStyle/>
          <a:p>
            <a:r>
              <a:rPr lang="en-US" dirty="0"/>
              <a:t>What is captured by the hidden layers?</a:t>
            </a:r>
          </a:p>
          <a:p>
            <a:pPr lvl="1"/>
            <a:r>
              <a:rPr lang="en-US" dirty="0"/>
              <a:t>Deep Visualization: Edges/corners → textures → object parts → entire objects [</a:t>
            </a:r>
            <a:r>
              <a:rPr lang="en-US" dirty="0" err="1"/>
              <a:t>Zeiler&amp;Fergus</a:t>
            </a:r>
            <a:r>
              <a:rPr lang="en-US" dirty="0"/>
              <a:t>, 2014 ECCV; </a:t>
            </a:r>
            <a:r>
              <a:rPr lang="en-US" dirty="0" err="1"/>
              <a:t>Yosinski</a:t>
            </a:r>
            <a:r>
              <a:rPr lang="en-US" dirty="0"/>
              <a:t> et al., 2016 DL; and many more]</a:t>
            </a:r>
          </a:p>
          <a:p>
            <a:pPr lvl="1"/>
            <a:r>
              <a:rPr lang="en-US" dirty="0"/>
              <a:t>Long-range dependency: closing brackets, agreement, </a:t>
            </a:r>
            <a:r>
              <a:rPr lang="mr-IN" dirty="0"/>
              <a:t>…</a:t>
            </a:r>
            <a:r>
              <a:rPr lang="en-US" dirty="0"/>
              <a:t> [</a:t>
            </a:r>
            <a:r>
              <a:rPr lang="en-US" dirty="0" err="1"/>
              <a:t>Karpathy</a:t>
            </a:r>
            <a:r>
              <a:rPr lang="en-US" dirty="0"/>
              <a:t> et al., 2015 </a:t>
            </a:r>
            <a:r>
              <a:rPr lang="en-US" dirty="0" err="1"/>
              <a:t>arXiv</a:t>
            </a:r>
            <a:r>
              <a:rPr lang="en-US" dirty="0"/>
              <a:t>; Tran et al., 2016 NAACL]</a:t>
            </a:r>
          </a:p>
          <a:p>
            <a:pPr lvl="1"/>
            <a:r>
              <a:rPr lang="en-US" dirty="0"/>
              <a:t>Sentiment! [Radford et al., 2017 </a:t>
            </a:r>
            <a:r>
              <a:rPr lang="en-US" dirty="0" err="1"/>
              <a:t>OpenAI</a:t>
            </a:r>
            <a:r>
              <a:rPr lang="en-US" dirty="0"/>
              <a:t>]</a:t>
            </a:r>
          </a:p>
          <a:p>
            <a:r>
              <a:rPr lang="en-US" dirty="0"/>
              <a:t>Fairly limited understanding </a:t>
            </a:r>
            <a:r>
              <a:rPr lang="en-US" i="1" dirty="0"/>
              <a:t>especially </a:t>
            </a:r>
            <a:r>
              <a:rPr lang="en-US" dirty="0"/>
              <a:t>with text</a:t>
            </a:r>
          </a:p>
          <a:p>
            <a:r>
              <a:rPr lang="en-US" dirty="0"/>
              <a:t>Why? </a:t>
            </a:r>
          </a:p>
          <a:p>
            <a:pPr lvl="1"/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7334" y="3188369"/>
            <a:ext cx="4658072" cy="3669632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5094" y="3973803"/>
            <a:ext cx="5081338" cy="3658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9571" y="6273226"/>
            <a:ext cx="4288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Hidden activations of </a:t>
            </a:r>
            <a:r>
              <a:rPr lang="en-US" sz="1600" i="1"/>
              <a:t>a small recurrent </a:t>
            </a:r>
            <a:br>
              <a:rPr lang="en-US" sz="1600" i="1"/>
            </a:br>
            <a:r>
              <a:rPr lang="en-US" sz="1600" i="1"/>
              <a:t>language </a:t>
            </a:r>
            <a:r>
              <a:rPr lang="en-US" sz="1600" i="1" dirty="0"/>
              <a:t>model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Trainable Decoding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220200" cy="4351338"/>
          </a:xfrm>
        </p:spPr>
        <p:txBody>
          <a:bodyPr/>
          <a:lstStyle/>
          <a:p>
            <a:r>
              <a:rPr lang="en-US" dirty="0"/>
              <a:t>A conditional recurrent neural net </a:t>
            </a:r>
            <a:r>
              <a:rPr lang="en-US" i="1" dirty="0"/>
              <a:t>defines </a:t>
            </a:r>
            <a:r>
              <a:rPr lang="en-US" dirty="0"/>
              <a:t>an environment</a:t>
            </a:r>
          </a:p>
          <a:p>
            <a:r>
              <a:rPr lang="en-US" dirty="0"/>
              <a:t>State:</a:t>
            </a:r>
          </a:p>
          <a:p>
            <a:pPr lvl="1"/>
            <a:r>
              <a:rPr lang="en-US" dirty="0"/>
              <a:t>Previous hidden state</a:t>
            </a:r>
          </a:p>
          <a:p>
            <a:pPr lvl="1"/>
            <a:r>
              <a:rPr lang="en-US" dirty="0"/>
              <a:t>Current input</a:t>
            </a:r>
          </a:p>
          <a:p>
            <a:pPr lvl="1"/>
            <a:r>
              <a:rPr lang="en-US" dirty="0"/>
              <a:t>Source context</a:t>
            </a:r>
          </a:p>
          <a:p>
            <a:r>
              <a:rPr lang="en-US" dirty="0"/>
              <a:t>Action: any modification</a:t>
            </a:r>
          </a:p>
          <a:p>
            <a:pPr lvl="1"/>
            <a:r>
              <a:rPr lang="en-US" dirty="0"/>
              <a:t>Next input </a:t>
            </a:r>
          </a:p>
          <a:p>
            <a:pPr lvl="1"/>
            <a:r>
              <a:rPr lang="en-US" dirty="0"/>
              <a:t>Source</a:t>
            </a:r>
          </a:p>
          <a:p>
            <a:r>
              <a:rPr lang="en-US" dirty="0"/>
              <a:t>Reward: arbitrary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0219" y="2875547"/>
            <a:ext cx="7304888" cy="40907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75" y="2791326"/>
            <a:ext cx="698042" cy="343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12" y="3195133"/>
            <a:ext cx="705684" cy="3421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602" y="3576678"/>
            <a:ext cx="707397" cy="379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3686" y="4468995"/>
            <a:ext cx="330030" cy="3520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6969" y="4957011"/>
            <a:ext cx="190500" cy="215900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603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Trainable Decoding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en-US" dirty="0"/>
              <a:t>A conditional recurrent neural net </a:t>
            </a:r>
            <a:br>
              <a:rPr lang="en-US" dirty="0"/>
            </a:br>
            <a:r>
              <a:rPr lang="en-US" i="1" dirty="0"/>
              <a:t>defines </a:t>
            </a:r>
            <a:r>
              <a:rPr lang="en-US" dirty="0"/>
              <a:t>an environment</a:t>
            </a:r>
          </a:p>
          <a:p>
            <a:r>
              <a:rPr lang="en-US" dirty="0"/>
              <a:t>A decoder is an agent:</a:t>
            </a:r>
          </a:p>
          <a:p>
            <a:pPr lvl="1"/>
            <a:r>
              <a:rPr lang="en-US" sz="2800" dirty="0"/>
              <a:t>Observes the state via</a:t>
            </a:r>
          </a:p>
          <a:p>
            <a:pPr lvl="1"/>
            <a:r>
              <a:rPr lang="en-US" sz="2800" dirty="0"/>
              <a:t>Acts by selecting  </a:t>
            </a:r>
            <a:endParaRPr lang="en-US" dirty="0"/>
          </a:p>
          <a:p>
            <a:r>
              <a:rPr lang="en-US" dirty="0"/>
              <a:t>Limited, because it doesn’t exploit </a:t>
            </a:r>
            <a:br>
              <a:rPr lang="en-US" dirty="0"/>
            </a:br>
            <a:r>
              <a:rPr lang="en-US" dirty="0"/>
              <a:t>rich info captured in</a:t>
            </a:r>
          </a:p>
          <a:p>
            <a:r>
              <a:rPr lang="en-US" i="1" dirty="0"/>
              <a:t>Can we extend it by training a </a:t>
            </a:r>
            <a:br>
              <a:rPr lang="en-US" i="1" dirty="0"/>
            </a:br>
            <a:r>
              <a:rPr lang="en-US" i="1" dirty="0"/>
              <a:t>neural network decoder?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1427" y="1123803"/>
            <a:ext cx="6081554" cy="5329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17" y="3188368"/>
            <a:ext cx="1804376" cy="37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248" y="3653110"/>
            <a:ext cx="347658" cy="370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021" y="4556625"/>
            <a:ext cx="324853" cy="34651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0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/>
          <a:lstStyle/>
          <a:p>
            <a:r>
              <a:rPr lang="en-US" dirty="0"/>
              <a:t>Yes, we can!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Simultaneous Translation</a:t>
            </a:r>
          </a:p>
          <a:p>
            <a:pPr lvl="1"/>
            <a:r>
              <a:rPr lang="en-US" dirty="0" err="1"/>
              <a:t>Jiatao</a:t>
            </a:r>
            <a:r>
              <a:rPr lang="en-US" dirty="0"/>
              <a:t> </a:t>
            </a:r>
            <a:r>
              <a:rPr lang="en-US" dirty="0" err="1"/>
              <a:t>Gu</a:t>
            </a:r>
            <a:r>
              <a:rPr lang="en-US" dirty="0"/>
              <a:t>, Kyunghyun Cho, Victor OK Li. Trainable greedy decoding for neural machine translation. EMNLP 2017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Trainable Greedy Decoding</a:t>
            </a:r>
          </a:p>
          <a:p>
            <a:pPr lvl="1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Jiatao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Graham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Neubig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Kyunghyun Cho, Victor OK Li. Learning to translate in real-time with neural machine translation. EACL 2017.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Yun Chen, Victor Li, Sam Bowman, Kyunghyun Cho. A Stable and Effective Learning Strategy for Trainable Greedy Decoding. (under review)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5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Translation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7674" y="1825625"/>
            <a:ext cx="5382126" cy="4351338"/>
          </a:xfrm>
        </p:spPr>
        <p:txBody>
          <a:bodyPr/>
          <a:lstStyle/>
          <a:p>
            <a:r>
              <a:rPr lang="en-US" dirty="0"/>
              <a:t>Inspired by simultaneous interpretation</a:t>
            </a:r>
          </a:p>
          <a:p>
            <a:endParaRPr lang="en-US" dirty="0"/>
          </a:p>
          <a:p>
            <a:r>
              <a:rPr lang="en-US" dirty="0"/>
              <a:t>Source words arrive one at a time</a:t>
            </a:r>
          </a:p>
          <a:p>
            <a:r>
              <a:rPr lang="en-US" dirty="0"/>
              <a:t>Translation starts before the complete sentence arrives</a:t>
            </a:r>
          </a:p>
          <a:p>
            <a:endParaRPr lang="en-US" dirty="0"/>
          </a:p>
          <a:p>
            <a:r>
              <a:rPr lang="en-US" dirty="0"/>
              <a:t>Objective: quality ↑ delay ↓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526925"/>
            <a:ext cx="5925740" cy="4233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2928" y="5827782"/>
            <a:ext cx="60518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Interpreters at the Nuremberg Trial (1945-1946)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www.pri.org</a:t>
            </a:r>
            <a:r>
              <a:rPr lang="en-US" sz="1600" dirty="0"/>
              <a:t>/stories/2014-09-29/how-do-all-those-leaders-un-communicate-all-those-languages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16179" y="2454442"/>
            <a:ext cx="2979821" cy="5414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748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Translation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Decoding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Start with a well-trained NMT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A simultaneous decoder intercepts and interprets the incoming 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The simultaneous decoder forces the </a:t>
            </a:r>
            <a:r>
              <a:rPr lang="en-US" sz="2400" dirty="0" err="1">
                <a:solidFill>
                  <a:srgbClr val="002060"/>
                </a:solidFill>
              </a:rPr>
              <a:t>pretrained</a:t>
            </a:r>
            <a:r>
              <a:rPr lang="en-US" sz="2400" dirty="0">
                <a:solidFill>
                  <a:srgbClr val="002060"/>
                </a:solidFill>
              </a:rPr>
              <a:t> model to either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output a target symbol, 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wait for the next source symbol</a:t>
            </a:r>
          </a:p>
          <a:p>
            <a:pPr marL="0" indent="0">
              <a:buNone/>
            </a:pPr>
            <a:r>
              <a:rPr lang="en-US" sz="2400" b="1" dirty="0"/>
              <a:t>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Trade-off between delay and quality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Policy gradient (REINFORCE)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107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807" y="1305585"/>
            <a:ext cx="5888194" cy="49603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5054" y="6488668"/>
            <a:ext cx="38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Gu</a:t>
            </a:r>
            <a:r>
              <a:rPr lang="en-US" dirty="0"/>
              <a:t>, </a:t>
            </a:r>
            <a:r>
              <a:rPr lang="en-US" dirty="0" err="1"/>
              <a:t>Neubig</a:t>
            </a:r>
            <a:r>
              <a:rPr lang="en-US" dirty="0"/>
              <a:t>, Cho &amp; Li, EACL 2017]</a:t>
            </a:r>
          </a:p>
        </p:txBody>
      </p:sp>
    </p:spTree>
    <p:extLst>
      <p:ext uri="{BB962C8B-B14F-4D97-AF65-F5344CB8AC3E}">
        <p14:creationId xmlns:p14="http://schemas.microsoft.com/office/powerpoint/2010/main" val="22518793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Translation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108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33861"/>
            <a:ext cx="12192000" cy="37891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054" y="6488668"/>
            <a:ext cx="38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Gu</a:t>
            </a:r>
            <a:r>
              <a:rPr lang="en-US" dirty="0"/>
              <a:t>, </a:t>
            </a:r>
            <a:r>
              <a:rPr lang="en-US" dirty="0" err="1"/>
              <a:t>Neubig</a:t>
            </a:r>
            <a:r>
              <a:rPr lang="en-US" dirty="0"/>
              <a:t>, Cho &amp; Li, EACL 2017]</a:t>
            </a:r>
          </a:p>
        </p:txBody>
      </p:sp>
    </p:spTree>
    <p:extLst>
      <p:ext uri="{BB962C8B-B14F-4D97-AF65-F5344CB8AC3E}">
        <p14:creationId xmlns:p14="http://schemas.microsoft.com/office/powerpoint/2010/main" val="27571060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Translation (4)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62" y="1825625"/>
            <a:ext cx="4548876" cy="435133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47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⭑consecutive translation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⭑</a:t>
            </a:r>
            <a:r>
              <a:rPr lang="en-US" dirty="0"/>
              <a:t>word-by-word translation</a:t>
            </a:r>
          </a:p>
          <a:p>
            <a:pPr marL="0" indent="0">
              <a:buNone/>
            </a:pPr>
            <a:r>
              <a:rPr lang="en-US" sz="1800" dirty="0"/>
              <a:t>✚𝗫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simultaneous translation without using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2000" dirty="0"/>
              <a:t>◾️</a:t>
            </a:r>
            <a:r>
              <a:rPr lang="en-US" sz="1800" dirty="0"/>
              <a:t>▲</a:t>
            </a:r>
            <a:r>
              <a:rPr lang="en-US" dirty="0">
                <a:solidFill>
                  <a:srgbClr val="7030A0"/>
                </a:solidFill>
              </a:rPr>
              <a:t>simultaneous translation (trainable decoding)</a:t>
            </a:r>
          </a:p>
          <a:p>
            <a:endParaRPr lang="en-US" dirty="0"/>
          </a:p>
          <a:p>
            <a:r>
              <a:rPr lang="en-US" i="1" dirty="0"/>
              <a:t>Better simultaneous translation by exploiting the rich info captured by the hidden state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189747" y="2165685"/>
            <a:ext cx="733927" cy="7218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742557">
            <a:off x="2058687" y="2181670"/>
            <a:ext cx="116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Desired</a:t>
            </a:r>
          </a:p>
        </p:txBody>
      </p:sp>
      <p:sp>
        <p:nvSpPr>
          <p:cNvPr id="13" name="Oval 12"/>
          <p:cNvSpPr/>
          <p:nvPr/>
        </p:nvSpPr>
        <p:spPr>
          <a:xfrm rot="19288110">
            <a:off x="1582137" y="3010560"/>
            <a:ext cx="2683072" cy="1292345"/>
          </a:xfrm>
          <a:prstGeom prst="ellipse">
            <a:avLst/>
          </a:prstGeom>
          <a:solidFill>
            <a:srgbClr val="7030A0">
              <a:alpha val="3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682" y="3297390"/>
            <a:ext cx="336883" cy="35934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19288110">
            <a:off x="2530344" y="3630173"/>
            <a:ext cx="3054264" cy="1543505"/>
          </a:xfrm>
          <a:prstGeom prst="ellipse">
            <a:avLst/>
          </a:prstGeom>
          <a:solidFill>
            <a:schemeClr val="accent5">
              <a:alpha val="3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054" y="6488668"/>
            <a:ext cx="38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Gu</a:t>
            </a:r>
            <a:r>
              <a:rPr lang="en-US" dirty="0"/>
              <a:t>, </a:t>
            </a:r>
            <a:r>
              <a:rPr lang="en-US" dirty="0" err="1"/>
              <a:t>Neubig</a:t>
            </a:r>
            <a:r>
              <a:rPr lang="en-US" dirty="0"/>
              <a:t>, Cho &amp; Li, EACL 2017]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040" y="6244022"/>
            <a:ext cx="517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[Cho &amp; </a:t>
            </a:r>
            <a:r>
              <a:rPr lang="en-US" dirty="0" err="1"/>
              <a:t>Esipova</a:t>
            </a:r>
            <a:r>
              <a:rPr lang="en-US" dirty="0"/>
              <a:t>, 2016 horribly rejected from EMNLP]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2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7870-AF6C-FC42-94B0-CD11259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FC6E-6AFB-B947-9704-59A12A5C1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 Network </a:t>
            </a:r>
            <a:r>
              <a:rPr lang="en-US" sz="2000" dirty="0"/>
              <a:t>[Santoro et al., 2017]</a:t>
            </a:r>
            <a:r>
              <a:rPr lang="en-US" dirty="0"/>
              <a:t>: Skip Bigrams</a:t>
            </a:r>
          </a:p>
          <a:p>
            <a:pPr lvl="1"/>
            <a:r>
              <a:rPr lang="en-US" dirty="0"/>
              <a:t>Consider all possible pairs of tokens: </a:t>
            </a:r>
          </a:p>
          <a:p>
            <a:pPr lvl="1"/>
            <a:r>
              <a:rPr lang="en-US" dirty="0"/>
              <a:t>Combine two token vectors with a neural network for each pair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    is a element-wise nonlinear function, such as tanh or </a:t>
            </a:r>
            <a:r>
              <a:rPr lang="en-US" dirty="0" err="1"/>
              <a:t>ReLU</a:t>
            </a:r>
            <a:r>
              <a:rPr lang="en-US" dirty="0"/>
              <a:t> (                     ) </a:t>
            </a:r>
          </a:p>
          <a:p>
            <a:pPr lvl="2"/>
            <a:r>
              <a:rPr lang="en-US" dirty="0"/>
              <a:t>One subgraph in the DAG.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AD-C44D-4D45-910B-F758BC82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E265E-0F01-E44A-991F-AF1BE19D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92350"/>
            <a:ext cx="19431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604D9-9CE9-4F46-ABF6-CD9E862C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0" y="3089275"/>
            <a:ext cx="46101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99A664-AFF7-2644-936A-768F0507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0" y="3425190"/>
            <a:ext cx="1778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CC671B-5935-F649-86E6-23C4CB082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070" y="3412490"/>
            <a:ext cx="1270000" cy="3302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02835EB-095E-D140-9020-2E5CB94F7A58}"/>
              </a:ext>
            </a:extLst>
          </p:cNvPr>
          <p:cNvSpPr/>
          <p:nvPr/>
        </p:nvSpPr>
        <p:spPr>
          <a:xfrm>
            <a:off x="1995301" y="4760448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55A24-4A65-AC4E-B959-C9327125F980}"/>
              </a:ext>
            </a:extLst>
          </p:cNvPr>
          <p:cNvSpPr/>
          <p:nvPr/>
        </p:nvSpPr>
        <p:spPr>
          <a:xfrm>
            <a:off x="2948102" y="4695825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8B234F-D3EC-404A-BC73-8BEC7CB2AF19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 flipV="1">
            <a:off x="2442276" y="4983935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1D3AE7F-6A77-B44C-96C9-E57CE9F1CF4F}"/>
              </a:ext>
            </a:extLst>
          </p:cNvPr>
          <p:cNvSpPr/>
          <p:nvPr/>
        </p:nvSpPr>
        <p:spPr>
          <a:xfrm>
            <a:off x="1995301" y="554824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25A279-6047-AF4F-A9F4-05C20855D117}"/>
              </a:ext>
            </a:extLst>
          </p:cNvPr>
          <p:cNvSpPr/>
          <p:nvPr/>
        </p:nvSpPr>
        <p:spPr>
          <a:xfrm>
            <a:off x="2948102" y="548362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7F3B9D-DD88-FC40-98E0-9991AD4B3610}"/>
              </a:ext>
            </a:extLst>
          </p:cNvPr>
          <p:cNvCxnSpPr>
            <a:stCxn id="17" idx="6"/>
            <a:endCxn id="19" idx="1"/>
          </p:cNvCxnSpPr>
          <p:nvPr/>
        </p:nvCxnSpPr>
        <p:spPr>
          <a:xfrm flipV="1">
            <a:off x="2442276" y="5771732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82B944-0606-824C-B04C-3ED8DB482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679" y="4877890"/>
            <a:ext cx="266700" cy="20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E2F4BC-1BDB-6442-9BF9-CCB42E5B3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789" y="5651081"/>
            <a:ext cx="279400" cy="2413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5C07112-1113-6E43-B26E-AEF459819951}"/>
              </a:ext>
            </a:extLst>
          </p:cNvPr>
          <p:cNvSpPr/>
          <p:nvPr/>
        </p:nvSpPr>
        <p:spPr>
          <a:xfrm>
            <a:off x="4552178" y="4695825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MatMul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18869A-8B86-CE48-8882-94233A63434E}"/>
              </a:ext>
            </a:extLst>
          </p:cNvPr>
          <p:cNvSpPr/>
          <p:nvPr/>
        </p:nvSpPr>
        <p:spPr>
          <a:xfrm>
            <a:off x="4552178" y="5483621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MatMul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82644A-4982-C748-8778-9D98AB23D133}"/>
              </a:ext>
            </a:extLst>
          </p:cNvPr>
          <p:cNvSpPr/>
          <p:nvPr/>
        </p:nvSpPr>
        <p:spPr>
          <a:xfrm>
            <a:off x="4164330" y="4097892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B65D693-4C6A-FF48-8BE0-C452C51161FD}"/>
              </a:ext>
            </a:extLst>
          </p:cNvPr>
          <p:cNvSpPr/>
          <p:nvPr/>
        </p:nvSpPr>
        <p:spPr>
          <a:xfrm>
            <a:off x="4164329" y="6208432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B63D35-2163-2C46-9DED-F40A3B372DEB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3884710" y="4983935"/>
            <a:ext cx="6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299601-D6E2-8D4A-B25C-BEE00D8084C4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3884710" y="5771731"/>
            <a:ext cx="6674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3C13CB-C771-734B-98B8-AD3D7DD84050}"/>
              </a:ext>
            </a:extLst>
          </p:cNvPr>
          <p:cNvCxnSpPr>
            <a:cxnSpLocks/>
            <a:stCxn id="25" idx="5"/>
            <a:endCxn id="23" idx="0"/>
          </p:cNvCxnSpPr>
          <p:nvPr/>
        </p:nvCxnSpPr>
        <p:spPr>
          <a:xfrm>
            <a:off x="4545847" y="4479409"/>
            <a:ext cx="474635" cy="21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5993A0-A5A6-8D4C-9C06-1A5B28383E21}"/>
              </a:ext>
            </a:extLst>
          </p:cNvPr>
          <p:cNvCxnSpPr>
            <a:cxnSpLocks/>
            <a:stCxn id="26" idx="7"/>
            <a:endCxn id="24" idx="2"/>
          </p:cNvCxnSpPr>
          <p:nvPr/>
        </p:nvCxnSpPr>
        <p:spPr>
          <a:xfrm flipV="1">
            <a:off x="4545846" y="6059840"/>
            <a:ext cx="474636" cy="21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A3E35A4-F7A0-4643-B04C-E342AB61F5B2}"/>
              </a:ext>
            </a:extLst>
          </p:cNvPr>
          <p:cNvSpPr/>
          <p:nvPr/>
        </p:nvSpPr>
        <p:spPr>
          <a:xfrm>
            <a:off x="6156254" y="5218016"/>
            <a:ext cx="343278" cy="3264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2CF8AB9-5396-9046-8A62-7F00AD077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0104" y="5272044"/>
            <a:ext cx="192377" cy="20611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F1872A3-FEDB-3342-919F-DF14C8376B27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5488786" y="4983935"/>
            <a:ext cx="667468" cy="397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BCA3D8-3B4B-FE46-B8E3-464232ED7E05}"/>
              </a:ext>
            </a:extLst>
          </p:cNvPr>
          <p:cNvCxnSpPr>
            <a:cxnSpLocks/>
            <a:stCxn id="24" idx="3"/>
            <a:endCxn id="41" idx="1"/>
          </p:cNvCxnSpPr>
          <p:nvPr/>
        </p:nvCxnSpPr>
        <p:spPr>
          <a:xfrm flipV="1">
            <a:off x="5488786" y="5381262"/>
            <a:ext cx="667468" cy="3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03164EB-7022-644F-9F16-9075837CA1ED}"/>
              </a:ext>
            </a:extLst>
          </p:cNvPr>
          <p:cNvSpPr/>
          <p:nvPr/>
        </p:nvSpPr>
        <p:spPr>
          <a:xfrm>
            <a:off x="6921223" y="5218016"/>
            <a:ext cx="343278" cy="3264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7F6664F-2721-B54C-AAFE-8B0AC086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590" y="5212080"/>
            <a:ext cx="177800" cy="304800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E7CD6A-A4DA-BA46-B34E-2DB1572B6F70}"/>
              </a:ext>
            </a:extLst>
          </p:cNvPr>
          <p:cNvCxnSpPr>
            <a:cxnSpLocks/>
            <a:stCxn id="41" idx="3"/>
            <a:endCxn id="51" idx="1"/>
          </p:cNvCxnSpPr>
          <p:nvPr/>
        </p:nvCxnSpPr>
        <p:spPr>
          <a:xfrm>
            <a:off x="6499532" y="5381262"/>
            <a:ext cx="421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7DF8051-4FEC-1243-BE79-0172F9C56D32}"/>
              </a:ext>
            </a:extLst>
          </p:cNvPr>
          <p:cNvSpPr/>
          <p:nvPr/>
        </p:nvSpPr>
        <p:spPr>
          <a:xfrm>
            <a:off x="8039702" y="508839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MatMul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C0D9411-1B87-3648-9F32-17204299F9C8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7264501" y="5376502"/>
            <a:ext cx="775201" cy="4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FD5AD867-6FEF-0C41-BD41-B270DA60F982}"/>
              </a:ext>
            </a:extLst>
          </p:cNvPr>
          <p:cNvSpPr/>
          <p:nvPr/>
        </p:nvSpPr>
        <p:spPr>
          <a:xfrm>
            <a:off x="7524913" y="4472337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03FA93-E190-4448-8AA3-431B2D94A20B}"/>
              </a:ext>
            </a:extLst>
          </p:cNvPr>
          <p:cNvCxnSpPr>
            <a:cxnSpLocks/>
            <a:stCxn id="60" idx="5"/>
            <a:endCxn id="56" idx="0"/>
          </p:cNvCxnSpPr>
          <p:nvPr/>
        </p:nvCxnSpPr>
        <p:spPr>
          <a:xfrm>
            <a:off x="7906430" y="4853854"/>
            <a:ext cx="601576" cy="23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969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84CC6-FCDF-8E40-A48F-7C9777D2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Non-Autoregressive Translation via Iterative Refinement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0AACE4-3D2E-7B43-8EE1-B4F1D565E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947066" cy="1500187"/>
          </a:xfrm>
        </p:spPr>
        <p:txBody>
          <a:bodyPr>
            <a:normAutofit/>
          </a:bodyPr>
          <a:lstStyle/>
          <a:p>
            <a:r>
              <a:rPr lang="en-US" dirty="0"/>
              <a:t>Beyond autoregressive neural sequence modelling</a:t>
            </a:r>
          </a:p>
          <a:p>
            <a:r>
              <a:rPr lang="en-US" b="1" dirty="0"/>
              <a:t>Jason Lee</a:t>
            </a:r>
            <a:r>
              <a:rPr lang="en-US" dirty="0"/>
              <a:t>, </a:t>
            </a:r>
            <a:r>
              <a:rPr lang="en-US" b="1" dirty="0"/>
              <a:t>Elman </a:t>
            </a:r>
            <a:r>
              <a:rPr lang="en-US" b="1" dirty="0" err="1"/>
              <a:t>Mansimov</a:t>
            </a:r>
            <a:r>
              <a:rPr lang="en-US" b="1" dirty="0"/>
              <a:t> </a:t>
            </a:r>
            <a:r>
              <a:rPr lang="en-US" dirty="0"/>
              <a:t>and Kyunghyun Cho. Deterministic Non-Autoregressive Neural Sequence Modeling by Iterative Refinement. 2018 (under review)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AF75-7C40-C947-959D-5529C74F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39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autoregressive sequence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3C014-37DC-3147-B243-7B3732CEC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Decoding is problematic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Exact decoding is intractable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Decoding is inherently sequential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59C816-624B-6042-B655-0B01527B1293}"/>
              </a:ext>
            </a:extLst>
          </p:cNvPr>
          <p:cNvSpPr/>
          <p:nvPr/>
        </p:nvSpPr>
        <p:spPr>
          <a:xfrm>
            <a:off x="2446020" y="5285423"/>
            <a:ext cx="1074420" cy="89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83AEA0-D6C0-D941-8E2E-989D5A1F7018}"/>
              </a:ext>
            </a:extLst>
          </p:cNvPr>
          <p:cNvSpPr/>
          <p:nvPr/>
        </p:nvSpPr>
        <p:spPr>
          <a:xfrm>
            <a:off x="4422549" y="4408437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D2BE50-DFAB-0445-A1B6-19E5C5EBEEB7}"/>
              </a:ext>
            </a:extLst>
          </p:cNvPr>
          <p:cNvSpPr/>
          <p:nvPr/>
        </p:nvSpPr>
        <p:spPr>
          <a:xfrm>
            <a:off x="4422549" y="5285423"/>
            <a:ext cx="633321" cy="8915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4FCCF4E-8FDD-0E47-8E45-D16CBBC3577B}"/>
              </a:ext>
            </a:extLst>
          </p:cNvPr>
          <p:cNvSpPr/>
          <p:nvPr/>
        </p:nvSpPr>
        <p:spPr>
          <a:xfrm>
            <a:off x="5496538" y="4408437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CC0229-772B-2F49-966F-C5A1D9511DC7}"/>
              </a:ext>
            </a:extLst>
          </p:cNvPr>
          <p:cNvSpPr/>
          <p:nvPr/>
        </p:nvSpPr>
        <p:spPr>
          <a:xfrm>
            <a:off x="5496538" y="5285423"/>
            <a:ext cx="633321" cy="8915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CE552B-AFD7-C348-8C1D-D22E786696F5}"/>
              </a:ext>
            </a:extLst>
          </p:cNvPr>
          <p:cNvSpPr/>
          <p:nvPr/>
        </p:nvSpPr>
        <p:spPr>
          <a:xfrm>
            <a:off x="6570527" y="4386183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FEAE81-5A8D-8148-B700-901D21D5D5DE}"/>
              </a:ext>
            </a:extLst>
          </p:cNvPr>
          <p:cNvSpPr/>
          <p:nvPr/>
        </p:nvSpPr>
        <p:spPr>
          <a:xfrm>
            <a:off x="6570527" y="5263169"/>
            <a:ext cx="633321" cy="8915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219FEFA-C036-CE48-8F8E-3DA1C25662A1}"/>
              </a:ext>
            </a:extLst>
          </p:cNvPr>
          <p:cNvSpPr/>
          <p:nvPr/>
        </p:nvSpPr>
        <p:spPr>
          <a:xfrm>
            <a:off x="7680314" y="4386183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63D47D-E33D-984C-91C6-BB773BFC3E04}"/>
              </a:ext>
            </a:extLst>
          </p:cNvPr>
          <p:cNvSpPr/>
          <p:nvPr/>
        </p:nvSpPr>
        <p:spPr>
          <a:xfrm>
            <a:off x="7680314" y="5263169"/>
            <a:ext cx="633321" cy="8915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70E46C-EF17-1841-8CF6-94513FBC58B8}"/>
              </a:ext>
            </a:extLst>
          </p:cNvPr>
          <p:cNvCxnSpPr>
            <a:cxnSpLocks/>
          </p:cNvCxnSpPr>
          <p:nvPr/>
        </p:nvCxnSpPr>
        <p:spPr>
          <a:xfrm>
            <a:off x="8583930" y="5708939"/>
            <a:ext cx="491490" cy="0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E8E204-796B-FF4A-A83E-F9F973AA341F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3520440" y="5731193"/>
            <a:ext cx="90210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4EE359-CBE4-B447-9AC5-FB8C00823B27}"/>
              </a:ext>
            </a:extLst>
          </p:cNvPr>
          <p:cNvCxnSpPr>
            <a:cxnSpLocks/>
            <a:stCxn id="23" idx="0"/>
            <a:endCxn id="5" idx="4"/>
          </p:cNvCxnSpPr>
          <p:nvPr/>
        </p:nvCxnSpPr>
        <p:spPr>
          <a:xfrm flipV="1">
            <a:off x="4739210" y="4911357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2A08FA-7525-E34A-8B75-2CB979DAA6C7}"/>
              </a:ext>
            </a:extLst>
          </p:cNvPr>
          <p:cNvCxnSpPr>
            <a:cxnSpLocks/>
            <a:stCxn id="25" idx="0"/>
            <a:endCxn id="24" idx="4"/>
          </p:cNvCxnSpPr>
          <p:nvPr/>
        </p:nvCxnSpPr>
        <p:spPr>
          <a:xfrm flipV="1">
            <a:off x="5813199" y="4911357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EEE095-7136-004F-9825-A2AA81598BB9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6887188" y="4889103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E1D5DD-1CE1-C543-9F26-495B53675125}"/>
              </a:ext>
            </a:extLst>
          </p:cNvPr>
          <p:cNvCxnSpPr>
            <a:cxnSpLocks/>
            <a:stCxn id="29" idx="0"/>
            <a:endCxn id="28" idx="4"/>
          </p:cNvCxnSpPr>
          <p:nvPr/>
        </p:nvCxnSpPr>
        <p:spPr>
          <a:xfrm flipV="1">
            <a:off x="7996975" y="4889103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552A33C8-098A-BC45-8679-031DEB66F3A9}"/>
              </a:ext>
            </a:extLst>
          </p:cNvPr>
          <p:cNvCxnSpPr>
            <a:stCxn id="5" idx="6"/>
            <a:endCxn id="25" idx="2"/>
          </p:cNvCxnSpPr>
          <p:nvPr/>
        </p:nvCxnSpPr>
        <p:spPr>
          <a:xfrm>
            <a:off x="5055870" y="4659897"/>
            <a:ext cx="757329" cy="1517066"/>
          </a:xfrm>
          <a:prstGeom prst="curvedConnector4">
            <a:avLst>
              <a:gd name="adj1" fmla="val 29094"/>
              <a:gd name="adj2" fmla="val 11506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CCA4A603-8302-5B43-BFA1-A0F296F2F924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6129859" y="4659897"/>
            <a:ext cx="757329" cy="1494812"/>
          </a:xfrm>
          <a:prstGeom prst="curvedConnector4">
            <a:avLst>
              <a:gd name="adj1" fmla="val 29094"/>
              <a:gd name="adj2" fmla="val 11529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C964003F-F4BD-F543-959E-D37B07220F89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>
            <a:off x="7203848" y="4637643"/>
            <a:ext cx="793127" cy="1517066"/>
          </a:xfrm>
          <a:prstGeom prst="curvedConnector4">
            <a:avLst>
              <a:gd name="adj1" fmla="val 30037"/>
              <a:gd name="adj2" fmla="val 11506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98D88B8-9257-474F-992D-D56527A49013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5055870" y="5731193"/>
            <a:ext cx="44066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86795D-1FFB-C844-A93D-AD0CE3CB077A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6129859" y="5708939"/>
            <a:ext cx="440668" cy="2225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C263D39-DBEF-9049-BC9E-A525BEB55FB5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7203848" y="5708939"/>
            <a:ext cx="47646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9D7079C-2538-184A-866D-D2019C780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053" y="2096474"/>
            <a:ext cx="4276521" cy="930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AD15B-2BB6-1243-8CD1-1EECC7AFD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91" y="3408474"/>
            <a:ext cx="959688" cy="3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321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independence among        ’s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Exact decoding is tractable</a:t>
            </a:r>
          </a:p>
          <a:p>
            <a:r>
              <a:rPr lang="en-US" dirty="0"/>
              <a:t>Decoding is highly parallelizable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Neural </a:t>
            </a:r>
            <a:r>
              <a:rPr lang="en-US" b="1" dirty="0"/>
              <a:t>non-</a:t>
            </a:r>
            <a:r>
              <a:rPr lang="en-US" dirty="0"/>
              <a:t>autoregressive sequence modeling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91884C3-393F-FE4E-9805-40936789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859" y="1945347"/>
            <a:ext cx="304223" cy="280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38BD61-A745-B746-AB06-37E793CD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187" y="2394423"/>
            <a:ext cx="3850640" cy="910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3B1D2-261E-5C49-A0A0-E376C3E08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390" y="2394424"/>
            <a:ext cx="4463240" cy="910151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5C65E764-774E-E04A-A3E4-DAEE6E6AC6B3}"/>
              </a:ext>
            </a:extLst>
          </p:cNvPr>
          <p:cNvSpPr/>
          <p:nvPr/>
        </p:nvSpPr>
        <p:spPr>
          <a:xfrm>
            <a:off x="5935244" y="2600234"/>
            <a:ext cx="757329" cy="469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1D87AA-0968-5541-AB0F-94996393A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548" y="3422077"/>
            <a:ext cx="3501555" cy="50557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6C5D2C7-0C5D-714B-8FB0-208B4B20A49F}"/>
              </a:ext>
            </a:extLst>
          </p:cNvPr>
          <p:cNvSpPr/>
          <p:nvPr/>
        </p:nvSpPr>
        <p:spPr>
          <a:xfrm>
            <a:off x="2446020" y="5399723"/>
            <a:ext cx="1074420" cy="89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X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014E65F-5A48-9041-B2FD-FBAB93343883}"/>
              </a:ext>
            </a:extLst>
          </p:cNvPr>
          <p:cNvSpPr/>
          <p:nvPr/>
        </p:nvSpPr>
        <p:spPr>
          <a:xfrm>
            <a:off x="4422549" y="4522737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9D6430-7ECC-7148-8116-539413086E78}"/>
              </a:ext>
            </a:extLst>
          </p:cNvPr>
          <p:cNvSpPr/>
          <p:nvPr/>
        </p:nvSpPr>
        <p:spPr>
          <a:xfrm>
            <a:off x="4422549" y="5399723"/>
            <a:ext cx="4047081" cy="8915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C84B5F4-78A8-E845-85F2-F277C16EC9ED}"/>
              </a:ext>
            </a:extLst>
          </p:cNvPr>
          <p:cNvSpPr/>
          <p:nvPr/>
        </p:nvSpPr>
        <p:spPr>
          <a:xfrm>
            <a:off x="5496538" y="4522737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DAF66DD-520F-D04D-BC03-2FBDA476CC6D}"/>
              </a:ext>
            </a:extLst>
          </p:cNvPr>
          <p:cNvSpPr/>
          <p:nvPr/>
        </p:nvSpPr>
        <p:spPr>
          <a:xfrm>
            <a:off x="6570527" y="4500483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y3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AA1FFCD-440B-3044-9530-D6C8C5B2AFB9}"/>
              </a:ext>
            </a:extLst>
          </p:cNvPr>
          <p:cNvSpPr/>
          <p:nvPr/>
        </p:nvSpPr>
        <p:spPr>
          <a:xfrm>
            <a:off x="7680314" y="4500483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y4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53292D1-97A9-7D44-B8DB-B41702142F76}"/>
              </a:ext>
            </a:extLst>
          </p:cNvPr>
          <p:cNvCxnSpPr>
            <a:cxnSpLocks/>
          </p:cNvCxnSpPr>
          <p:nvPr/>
        </p:nvCxnSpPr>
        <p:spPr>
          <a:xfrm>
            <a:off x="8583930" y="5823239"/>
            <a:ext cx="491490" cy="0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37F169B-68BE-894A-8288-46F0D664EDD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520440" y="5845493"/>
            <a:ext cx="90210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17143B-0612-D64F-B066-A2440987A623}"/>
              </a:ext>
            </a:extLst>
          </p:cNvPr>
          <p:cNvCxnSpPr>
            <a:cxnSpLocks/>
            <a:endCxn id="41" idx="4"/>
          </p:cNvCxnSpPr>
          <p:nvPr/>
        </p:nvCxnSpPr>
        <p:spPr>
          <a:xfrm flipV="1">
            <a:off x="4739210" y="5025657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0000F5-3D4D-EF4C-B7D5-366539B2CB48}"/>
              </a:ext>
            </a:extLst>
          </p:cNvPr>
          <p:cNvCxnSpPr>
            <a:cxnSpLocks/>
          </p:cNvCxnSpPr>
          <p:nvPr/>
        </p:nvCxnSpPr>
        <p:spPr>
          <a:xfrm flipV="1">
            <a:off x="5813199" y="5025657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B6F23-E799-754F-BE57-0221D31EC03A}"/>
              </a:ext>
            </a:extLst>
          </p:cNvPr>
          <p:cNvCxnSpPr>
            <a:cxnSpLocks/>
          </p:cNvCxnSpPr>
          <p:nvPr/>
        </p:nvCxnSpPr>
        <p:spPr>
          <a:xfrm flipV="1">
            <a:off x="6887188" y="5003403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49582F-F549-A54B-BA2D-4D506DBE5F13}"/>
              </a:ext>
            </a:extLst>
          </p:cNvPr>
          <p:cNvCxnSpPr>
            <a:cxnSpLocks/>
          </p:cNvCxnSpPr>
          <p:nvPr/>
        </p:nvCxnSpPr>
        <p:spPr>
          <a:xfrm flipV="1">
            <a:off x="7996975" y="5003403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17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4" grpId="0" animBg="1"/>
      <p:bldP spid="4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Too good to be true</a:t>
            </a:r>
            <a:r>
              <a:rPr lang="en-US" dirty="0"/>
              <a:t>: dependencies must be modelled somehow</a:t>
            </a:r>
            <a:endParaRPr lang="en-US" i="1" dirty="0"/>
          </a:p>
          <a:p>
            <a:r>
              <a:rPr lang="en-US" dirty="0"/>
              <a:t>Introduce a set of latent variables [</a:t>
            </a:r>
            <a:r>
              <a:rPr lang="en-US" dirty="0" err="1"/>
              <a:t>Gu</a:t>
            </a:r>
            <a:r>
              <a:rPr lang="en-US" dirty="0"/>
              <a:t> et al., 2018 ICLR]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Neural </a:t>
            </a:r>
            <a:r>
              <a:rPr lang="en-US" b="1" dirty="0"/>
              <a:t>non-</a:t>
            </a:r>
            <a:r>
              <a:rPr lang="en-US" dirty="0"/>
              <a:t>autoregressive sequence modeling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D2C7-0C5D-714B-8FB0-208B4B20A49F}"/>
              </a:ext>
            </a:extLst>
          </p:cNvPr>
          <p:cNvSpPr/>
          <p:nvPr/>
        </p:nvSpPr>
        <p:spPr>
          <a:xfrm>
            <a:off x="2446020" y="5799773"/>
            <a:ext cx="1074420" cy="89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X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014E65F-5A48-9041-B2FD-FBAB93343883}"/>
              </a:ext>
            </a:extLst>
          </p:cNvPr>
          <p:cNvSpPr/>
          <p:nvPr/>
        </p:nvSpPr>
        <p:spPr>
          <a:xfrm>
            <a:off x="4422549" y="4145547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9D6430-7ECC-7148-8116-539413086E78}"/>
              </a:ext>
            </a:extLst>
          </p:cNvPr>
          <p:cNvSpPr/>
          <p:nvPr/>
        </p:nvSpPr>
        <p:spPr>
          <a:xfrm>
            <a:off x="4422549" y="6386533"/>
            <a:ext cx="4047081" cy="3047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C84B5F4-78A8-E845-85F2-F277C16EC9ED}"/>
              </a:ext>
            </a:extLst>
          </p:cNvPr>
          <p:cNvSpPr/>
          <p:nvPr/>
        </p:nvSpPr>
        <p:spPr>
          <a:xfrm>
            <a:off x="5496538" y="4145547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DAF66DD-520F-D04D-BC03-2FBDA476CC6D}"/>
              </a:ext>
            </a:extLst>
          </p:cNvPr>
          <p:cNvSpPr/>
          <p:nvPr/>
        </p:nvSpPr>
        <p:spPr>
          <a:xfrm>
            <a:off x="6570527" y="4123293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y3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AA1FFCD-440B-3044-9530-D6C8C5B2AFB9}"/>
              </a:ext>
            </a:extLst>
          </p:cNvPr>
          <p:cNvSpPr/>
          <p:nvPr/>
        </p:nvSpPr>
        <p:spPr>
          <a:xfrm>
            <a:off x="7680314" y="4123293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y4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53292D1-97A9-7D44-B8DB-B41702142F76}"/>
              </a:ext>
            </a:extLst>
          </p:cNvPr>
          <p:cNvCxnSpPr>
            <a:cxnSpLocks/>
          </p:cNvCxnSpPr>
          <p:nvPr/>
        </p:nvCxnSpPr>
        <p:spPr>
          <a:xfrm>
            <a:off x="8583930" y="5823239"/>
            <a:ext cx="491490" cy="0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37F169B-68BE-894A-8288-46F0D664EDDB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520440" y="6538923"/>
            <a:ext cx="90210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17143B-0612-D64F-B066-A2440987A623}"/>
              </a:ext>
            </a:extLst>
          </p:cNvPr>
          <p:cNvCxnSpPr>
            <a:cxnSpLocks/>
            <a:endCxn id="41" idx="4"/>
          </p:cNvCxnSpPr>
          <p:nvPr/>
        </p:nvCxnSpPr>
        <p:spPr>
          <a:xfrm flipV="1">
            <a:off x="4739210" y="4648467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E0000F5-3D4D-EF4C-B7D5-366539B2CB48}"/>
              </a:ext>
            </a:extLst>
          </p:cNvPr>
          <p:cNvCxnSpPr>
            <a:cxnSpLocks/>
          </p:cNvCxnSpPr>
          <p:nvPr/>
        </p:nvCxnSpPr>
        <p:spPr>
          <a:xfrm flipV="1">
            <a:off x="5813199" y="4648467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2B6F23-E799-754F-BE57-0221D31EC03A}"/>
              </a:ext>
            </a:extLst>
          </p:cNvPr>
          <p:cNvCxnSpPr>
            <a:cxnSpLocks/>
          </p:cNvCxnSpPr>
          <p:nvPr/>
        </p:nvCxnSpPr>
        <p:spPr>
          <a:xfrm flipV="1">
            <a:off x="6887188" y="4626213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49582F-F549-A54B-BA2D-4D506DBE5F13}"/>
              </a:ext>
            </a:extLst>
          </p:cNvPr>
          <p:cNvCxnSpPr>
            <a:cxnSpLocks/>
          </p:cNvCxnSpPr>
          <p:nvPr/>
        </p:nvCxnSpPr>
        <p:spPr>
          <a:xfrm flipV="1">
            <a:off x="7996975" y="4626213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E163CA-3268-0C45-8C61-1E0DC404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20" y="2884346"/>
            <a:ext cx="5817870" cy="94876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9545E37-B012-4F4F-B83E-1482E425B634}"/>
              </a:ext>
            </a:extLst>
          </p:cNvPr>
          <p:cNvSpPr/>
          <p:nvPr/>
        </p:nvSpPr>
        <p:spPr>
          <a:xfrm>
            <a:off x="6129859" y="5638785"/>
            <a:ext cx="633321" cy="502920"/>
          </a:xfrm>
          <a:prstGeom prst="ellipse">
            <a:avLst/>
          </a:prstGeom>
          <a:ln w="444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Z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D39265-3315-8E45-9E45-3B655EBD7333}"/>
              </a:ext>
            </a:extLst>
          </p:cNvPr>
          <p:cNvCxnSpPr>
            <a:cxnSpLocks/>
            <a:stCxn id="38" idx="0"/>
            <a:endCxn id="22" idx="4"/>
          </p:cNvCxnSpPr>
          <p:nvPr/>
        </p:nvCxnSpPr>
        <p:spPr>
          <a:xfrm flipV="1">
            <a:off x="6446090" y="6141705"/>
            <a:ext cx="430" cy="24482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7C0BD7-8F26-9844-A99E-E4B4D390AC6F}"/>
              </a:ext>
            </a:extLst>
          </p:cNvPr>
          <p:cNvSpPr/>
          <p:nvPr/>
        </p:nvSpPr>
        <p:spPr>
          <a:xfrm>
            <a:off x="4422549" y="5020417"/>
            <a:ext cx="4047081" cy="30477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04EC54-CAFE-1941-9554-0BB4EF7B7FFF}"/>
              </a:ext>
            </a:extLst>
          </p:cNvPr>
          <p:cNvCxnSpPr>
            <a:cxnSpLocks/>
            <a:stCxn id="22" idx="0"/>
            <a:endCxn id="32" idx="2"/>
          </p:cNvCxnSpPr>
          <p:nvPr/>
        </p:nvCxnSpPr>
        <p:spPr>
          <a:xfrm flipH="1" flipV="1">
            <a:off x="6446090" y="5325196"/>
            <a:ext cx="430" cy="3135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4" grpId="0" animBg="1"/>
      <p:bldP spid="47" grpId="0" animBg="1"/>
      <p:bldP spid="22" grpId="0" animBg="1"/>
      <p:bldP spid="3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Repetition as a latent variable [</a:t>
            </a:r>
            <a:r>
              <a:rPr lang="en-US" dirty="0" err="1"/>
              <a:t>Gu</a:t>
            </a:r>
            <a:r>
              <a:rPr lang="en-US" dirty="0"/>
              <a:t> et al., 2018 ICLR]</a:t>
            </a:r>
          </a:p>
          <a:p>
            <a:r>
              <a:rPr lang="en-US" dirty="0"/>
              <a:t>Each latent variable      : # of repetitions of the input symbol </a:t>
            </a:r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Neural </a:t>
            </a:r>
            <a:r>
              <a:rPr lang="en-US" b="1" dirty="0"/>
              <a:t>non-</a:t>
            </a:r>
            <a:r>
              <a:rPr lang="en-US" dirty="0"/>
              <a:t>autoregressive sequence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3BF79-971D-0D41-94C5-5CBC1F00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87" y="2434590"/>
            <a:ext cx="324240" cy="274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4607E-18F8-5D4B-8D45-5975910A7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929" y="2487294"/>
            <a:ext cx="342901" cy="25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34186-9F64-8948-8215-11443134C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072" y="2800350"/>
            <a:ext cx="1445895" cy="37719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8E964F9-091E-BE48-8370-A7B30C908744}"/>
              </a:ext>
            </a:extLst>
          </p:cNvPr>
          <p:cNvSpPr/>
          <p:nvPr/>
        </p:nvSpPr>
        <p:spPr>
          <a:xfrm>
            <a:off x="4946672" y="3923059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82919F-2470-6545-9718-6996CF59CB11}"/>
              </a:ext>
            </a:extLst>
          </p:cNvPr>
          <p:cNvSpPr/>
          <p:nvPr/>
        </p:nvSpPr>
        <p:spPr>
          <a:xfrm>
            <a:off x="6020661" y="3923059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024EB5-0740-194B-B97D-B2BC352B856E}"/>
              </a:ext>
            </a:extLst>
          </p:cNvPr>
          <p:cNvSpPr/>
          <p:nvPr/>
        </p:nvSpPr>
        <p:spPr>
          <a:xfrm>
            <a:off x="7094650" y="3900805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EAE7DD1-AD34-9444-99A3-D3BB7CC80C78}"/>
              </a:ext>
            </a:extLst>
          </p:cNvPr>
          <p:cNvSpPr/>
          <p:nvPr/>
        </p:nvSpPr>
        <p:spPr>
          <a:xfrm>
            <a:off x="8204437" y="3900805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08446D-DC1E-714E-B29B-743BC17CF03A}"/>
              </a:ext>
            </a:extLst>
          </p:cNvPr>
          <p:cNvCxnSpPr>
            <a:cxnSpLocks/>
          </p:cNvCxnSpPr>
          <p:nvPr/>
        </p:nvCxnSpPr>
        <p:spPr>
          <a:xfrm flipV="1">
            <a:off x="5263333" y="4425979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855D52-7133-4144-B944-2944A60E3AC4}"/>
              </a:ext>
            </a:extLst>
          </p:cNvPr>
          <p:cNvCxnSpPr>
            <a:cxnSpLocks/>
          </p:cNvCxnSpPr>
          <p:nvPr/>
        </p:nvCxnSpPr>
        <p:spPr>
          <a:xfrm flipV="1">
            <a:off x="6337322" y="4425979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C010EF-9C86-E64E-9051-BE4160982F04}"/>
              </a:ext>
            </a:extLst>
          </p:cNvPr>
          <p:cNvCxnSpPr>
            <a:cxnSpLocks/>
          </p:cNvCxnSpPr>
          <p:nvPr/>
        </p:nvCxnSpPr>
        <p:spPr>
          <a:xfrm flipV="1">
            <a:off x="7411311" y="4403725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DFD4C-D857-094D-B4AE-EEA7FF3F4BB3}"/>
              </a:ext>
            </a:extLst>
          </p:cNvPr>
          <p:cNvCxnSpPr>
            <a:cxnSpLocks/>
          </p:cNvCxnSpPr>
          <p:nvPr/>
        </p:nvCxnSpPr>
        <p:spPr>
          <a:xfrm flipV="1">
            <a:off x="8521098" y="4403725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D38A3AF-690C-1448-849C-89A343F98F4F}"/>
              </a:ext>
            </a:extLst>
          </p:cNvPr>
          <p:cNvSpPr/>
          <p:nvPr/>
        </p:nvSpPr>
        <p:spPr>
          <a:xfrm>
            <a:off x="4946672" y="4797929"/>
            <a:ext cx="4047081" cy="700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3DE1092-B118-B349-AC40-886948A1B96A}"/>
              </a:ext>
            </a:extLst>
          </p:cNvPr>
          <p:cNvSpPr/>
          <p:nvPr/>
        </p:nvSpPr>
        <p:spPr>
          <a:xfrm>
            <a:off x="2613661" y="583878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7088C7F-A80A-8645-BBFF-FF45D9BB5150}"/>
              </a:ext>
            </a:extLst>
          </p:cNvPr>
          <p:cNvSpPr/>
          <p:nvPr/>
        </p:nvSpPr>
        <p:spPr>
          <a:xfrm>
            <a:off x="3687650" y="583878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C87A4D9-4EFE-0141-95C4-A396D60D16B7}"/>
              </a:ext>
            </a:extLst>
          </p:cNvPr>
          <p:cNvSpPr/>
          <p:nvPr/>
        </p:nvSpPr>
        <p:spPr>
          <a:xfrm>
            <a:off x="2613661" y="4762828"/>
            <a:ext cx="1707310" cy="739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6426876-58A4-1A43-829D-FF70DCAFDEA5}"/>
              </a:ext>
            </a:extLst>
          </p:cNvPr>
          <p:cNvSpPr/>
          <p:nvPr/>
        </p:nvSpPr>
        <p:spPr>
          <a:xfrm>
            <a:off x="2613660" y="3923059"/>
            <a:ext cx="633321" cy="502920"/>
          </a:xfrm>
          <a:prstGeom prst="ellipse">
            <a:avLst/>
          </a:prstGeom>
          <a:ln w="444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z1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F50AC17-4DD9-C941-B202-A5DA6916FC7A}"/>
              </a:ext>
            </a:extLst>
          </p:cNvPr>
          <p:cNvSpPr/>
          <p:nvPr/>
        </p:nvSpPr>
        <p:spPr>
          <a:xfrm>
            <a:off x="3780166" y="3923059"/>
            <a:ext cx="633321" cy="502920"/>
          </a:xfrm>
          <a:prstGeom prst="ellipse">
            <a:avLst/>
          </a:prstGeom>
          <a:ln w="444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z2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5568200-EF30-764E-982A-CE8E37A91838}"/>
              </a:ext>
            </a:extLst>
          </p:cNvPr>
          <p:cNvCxnSpPr>
            <a:cxnSpLocks/>
            <a:endCxn id="56" idx="4"/>
          </p:cNvCxnSpPr>
          <p:nvPr/>
        </p:nvCxnSpPr>
        <p:spPr>
          <a:xfrm flipV="1">
            <a:off x="2930321" y="4425979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E5C1119-3EA6-884F-8FE3-C7DDF6C4EE4E}"/>
              </a:ext>
            </a:extLst>
          </p:cNvPr>
          <p:cNvCxnSpPr>
            <a:cxnSpLocks/>
          </p:cNvCxnSpPr>
          <p:nvPr/>
        </p:nvCxnSpPr>
        <p:spPr>
          <a:xfrm flipV="1">
            <a:off x="-3176248" y="4902711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DCB311-62E8-1641-94FC-EABC75DAA55B}"/>
              </a:ext>
            </a:extLst>
          </p:cNvPr>
          <p:cNvCxnSpPr>
            <a:cxnSpLocks/>
          </p:cNvCxnSpPr>
          <p:nvPr/>
        </p:nvCxnSpPr>
        <p:spPr>
          <a:xfrm flipV="1">
            <a:off x="4096826" y="4425979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3F7A96-0E7F-7449-A5A2-2EE8BCD52A28}"/>
              </a:ext>
            </a:extLst>
          </p:cNvPr>
          <p:cNvCxnSpPr>
            <a:cxnSpLocks/>
          </p:cNvCxnSpPr>
          <p:nvPr/>
        </p:nvCxnSpPr>
        <p:spPr>
          <a:xfrm flipV="1">
            <a:off x="4004310" y="5501932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92FECF-8B18-1B45-B05B-5AEC87E49348}"/>
              </a:ext>
            </a:extLst>
          </p:cNvPr>
          <p:cNvCxnSpPr>
            <a:cxnSpLocks/>
          </p:cNvCxnSpPr>
          <p:nvPr/>
        </p:nvCxnSpPr>
        <p:spPr>
          <a:xfrm flipV="1">
            <a:off x="2933054" y="5501932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86BE0A-97C5-5E4D-9152-24B8D3957CA6}"/>
              </a:ext>
            </a:extLst>
          </p:cNvPr>
          <p:cNvSpPr txBox="1"/>
          <p:nvPr/>
        </p:nvSpPr>
        <p:spPr>
          <a:xfrm>
            <a:off x="2725011" y="3540420"/>
            <a:ext cx="44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8BBF3B-192E-A64C-AD46-3113EE7D957C}"/>
              </a:ext>
            </a:extLst>
          </p:cNvPr>
          <p:cNvSpPr txBox="1"/>
          <p:nvPr/>
        </p:nvSpPr>
        <p:spPr>
          <a:xfrm>
            <a:off x="3875201" y="3548013"/>
            <a:ext cx="44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=3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CF4B01C-8DE2-1D45-8998-E440EC801CF7}"/>
              </a:ext>
            </a:extLst>
          </p:cNvPr>
          <p:cNvSpPr/>
          <p:nvPr/>
        </p:nvSpPr>
        <p:spPr>
          <a:xfrm>
            <a:off x="4946672" y="582735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8C9AF27-B40F-DF41-A702-C86C6A8EF95A}"/>
              </a:ext>
            </a:extLst>
          </p:cNvPr>
          <p:cNvSpPr/>
          <p:nvPr/>
        </p:nvSpPr>
        <p:spPr>
          <a:xfrm>
            <a:off x="6020661" y="582735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3588D55-D678-EF4E-BF46-FC828F6E18CA}"/>
              </a:ext>
            </a:extLst>
          </p:cNvPr>
          <p:cNvSpPr/>
          <p:nvPr/>
        </p:nvSpPr>
        <p:spPr>
          <a:xfrm>
            <a:off x="7094650" y="5805098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06EBAA9-0433-FD4D-B4A6-5CFFD3914B64}"/>
              </a:ext>
            </a:extLst>
          </p:cNvPr>
          <p:cNvSpPr/>
          <p:nvPr/>
        </p:nvSpPr>
        <p:spPr>
          <a:xfrm>
            <a:off x="8204437" y="5805098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CF8740-B5E6-794A-9A0D-531ADCF68417}"/>
              </a:ext>
            </a:extLst>
          </p:cNvPr>
          <p:cNvCxnSpPr>
            <a:cxnSpLocks/>
          </p:cNvCxnSpPr>
          <p:nvPr/>
        </p:nvCxnSpPr>
        <p:spPr>
          <a:xfrm flipV="1">
            <a:off x="5249385" y="549885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89D7D42-19E4-E249-A35F-D1339907B3CC}"/>
              </a:ext>
            </a:extLst>
          </p:cNvPr>
          <p:cNvCxnSpPr>
            <a:cxnSpLocks/>
          </p:cNvCxnSpPr>
          <p:nvPr/>
        </p:nvCxnSpPr>
        <p:spPr>
          <a:xfrm flipV="1">
            <a:off x="6323374" y="549885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33BB1E9-3F45-794D-AD3B-9CA09277BC34}"/>
              </a:ext>
            </a:extLst>
          </p:cNvPr>
          <p:cNvCxnSpPr>
            <a:cxnSpLocks/>
          </p:cNvCxnSpPr>
          <p:nvPr/>
        </p:nvCxnSpPr>
        <p:spPr>
          <a:xfrm flipV="1">
            <a:off x="7397363" y="5476600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B2D9992-1291-444D-B93B-C06A2DA79E74}"/>
              </a:ext>
            </a:extLst>
          </p:cNvPr>
          <p:cNvCxnSpPr>
            <a:cxnSpLocks/>
          </p:cNvCxnSpPr>
          <p:nvPr/>
        </p:nvCxnSpPr>
        <p:spPr>
          <a:xfrm flipV="1">
            <a:off x="8507150" y="5476600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160197-F194-F145-828B-83E8CF85C866}"/>
              </a:ext>
            </a:extLst>
          </p:cNvPr>
          <p:cNvCxnSpPr>
            <a:cxnSpLocks/>
            <a:stCxn id="52" idx="3"/>
            <a:endCxn id="43" idx="1"/>
          </p:cNvCxnSpPr>
          <p:nvPr/>
        </p:nvCxnSpPr>
        <p:spPr>
          <a:xfrm>
            <a:off x="4320971" y="5132380"/>
            <a:ext cx="625701" cy="1601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6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43" grpId="0" animBg="1"/>
      <p:bldP spid="52" grpId="0" animBg="1"/>
      <p:bldP spid="56" grpId="0" animBg="1"/>
      <p:bldP spid="59" grpId="0" animBg="1"/>
      <p:bldP spid="9" grpId="0"/>
      <p:bldP spid="65" grpId="0"/>
      <p:bldP spid="66" grpId="0" animBg="1"/>
      <p:bldP spid="67" grpId="0" animBg="1"/>
      <p:bldP spid="68" grpId="0" animBg="1"/>
      <p:bldP spid="6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Repetition as a latent variable [</a:t>
            </a:r>
            <a:r>
              <a:rPr lang="en-US" dirty="0" err="1"/>
              <a:t>Gu</a:t>
            </a:r>
            <a:r>
              <a:rPr lang="en-US" dirty="0"/>
              <a:t> et al., 2018 ICLR]</a:t>
            </a:r>
          </a:p>
          <a:p>
            <a:r>
              <a:rPr lang="en-US" dirty="0"/>
              <a:t>Each latent variable      : # of repetitions of the input symbol </a:t>
            </a:r>
          </a:p>
          <a:p>
            <a:r>
              <a:rPr lang="en-US" dirty="0"/>
              <a:t>Monte Carlo approximation with rescoring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                   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Pick        with the high score by another model.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Neural </a:t>
            </a:r>
            <a:r>
              <a:rPr lang="en-US" b="1" dirty="0"/>
              <a:t>non-</a:t>
            </a:r>
            <a:r>
              <a:rPr lang="en-US" dirty="0"/>
              <a:t>autoregressive sequence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3BF79-971D-0D41-94C5-5CBC1F00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11" y="2472690"/>
            <a:ext cx="324240" cy="274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4607E-18F8-5D4B-8D45-5975910A7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454" y="2496819"/>
            <a:ext cx="342901" cy="25146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8E964F9-091E-BE48-8370-A7B30C908744}"/>
              </a:ext>
            </a:extLst>
          </p:cNvPr>
          <p:cNvSpPr/>
          <p:nvPr/>
        </p:nvSpPr>
        <p:spPr>
          <a:xfrm>
            <a:off x="4946672" y="4391689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82919F-2470-6545-9718-6996CF59CB11}"/>
              </a:ext>
            </a:extLst>
          </p:cNvPr>
          <p:cNvSpPr/>
          <p:nvPr/>
        </p:nvSpPr>
        <p:spPr>
          <a:xfrm>
            <a:off x="6020661" y="4391689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024EB5-0740-194B-B97D-B2BC352B856E}"/>
              </a:ext>
            </a:extLst>
          </p:cNvPr>
          <p:cNvSpPr/>
          <p:nvPr/>
        </p:nvSpPr>
        <p:spPr>
          <a:xfrm>
            <a:off x="7094650" y="4369435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EAE7DD1-AD34-9444-99A3-D3BB7CC80C78}"/>
              </a:ext>
            </a:extLst>
          </p:cNvPr>
          <p:cNvSpPr/>
          <p:nvPr/>
        </p:nvSpPr>
        <p:spPr>
          <a:xfrm>
            <a:off x="8204437" y="4369435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08446D-DC1E-714E-B29B-743BC17CF03A}"/>
              </a:ext>
            </a:extLst>
          </p:cNvPr>
          <p:cNvCxnSpPr>
            <a:cxnSpLocks/>
          </p:cNvCxnSpPr>
          <p:nvPr/>
        </p:nvCxnSpPr>
        <p:spPr>
          <a:xfrm flipV="1">
            <a:off x="5263333" y="4894609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855D52-7133-4144-B944-2944A60E3AC4}"/>
              </a:ext>
            </a:extLst>
          </p:cNvPr>
          <p:cNvCxnSpPr>
            <a:cxnSpLocks/>
          </p:cNvCxnSpPr>
          <p:nvPr/>
        </p:nvCxnSpPr>
        <p:spPr>
          <a:xfrm flipV="1">
            <a:off x="6337322" y="4894609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C010EF-9C86-E64E-9051-BE4160982F04}"/>
              </a:ext>
            </a:extLst>
          </p:cNvPr>
          <p:cNvCxnSpPr>
            <a:cxnSpLocks/>
          </p:cNvCxnSpPr>
          <p:nvPr/>
        </p:nvCxnSpPr>
        <p:spPr>
          <a:xfrm flipV="1">
            <a:off x="7411311" y="4872355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DFD4C-D857-094D-B4AE-EEA7FF3F4BB3}"/>
              </a:ext>
            </a:extLst>
          </p:cNvPr>
          <p:cNvCxnSpPr>
            <a:cxnSpLocks/>
          </p:cNvCxnSpPr>
          <p:nvPr/>
        </p:nvCxnSpPr>
        <p:spPr>
          <a:xfrm flipV="1">
            <a:off x="8521098" y="4872355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D38A3AF-690C-1448-849C-89A343F98F4F}"/>
              </a:ext>
            </a:extLst>
          </p:cNvPr>
          <p:cNvSpPr/>
          <p:nvPr/>
        </p:nvSpPr>
        <p:spPr>
          <a:xfrm>
            <a:off x="4946672" y="5266559"/>
            <a:ext cx="4047081" cy="700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3DE1092-B118-B349-AC40-886948A1B96A}"/>
              </a:ext>
            </a:extLst>
          </p:cNvPr>
          <p:cNvSpPr/>
          <p:nvPr/>
        </p:nvSpPr>
        <p:spPr>
          <a:xfrm>
            <a:off x="2613661" y="630741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7088C7F-A80A-8645-BBFF-FF45D9BB5150}"/>
              </a:ext>
            </a:extLst>
          </p:cNvPr>
          <p:cNvSpPr/>
          <p:nvPr/>
        </p:nvSpPr>
        <p:spPr>
          <a:xfrm>
            <a:off x="3687650" y="630741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C87A4D9-4EFE-0141-95C4-A396D60D16B7}"/>
              </a:ext>
            </a:extLst>
          </p:cNvPr>
          <p:cNvSpPr/>
          <p:nvPr/>
        </p:nvSpPr>
        <p:spPr>
          <a:xfrm>
            <a:off x="2613661" y="5231458"/>
            <a:ext cx="1707310" cy="739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6426876-58A4-1A43-829D-FF70DCAFDEA5}"/>
              </a:ext>
            </a:extLst>
          </p:cNvPr>
          <p:cNvSpPr/>
          <p:nvPr/>
        </p:nvSpPr>
        <p:spPr>
          <a:xfrm>
            <a:off x="2613660" y="4391689"/>
            <a:ext cx="633321" cy="502920"/>
          </a:xfrm>
          <a:prstGeom prst="ellipse">
            <a:avLst/>
          </a:prstGeom>
          <a:ln w="444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z1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F50AC17-4DD9-C941-B202-A5DA6916FC7A}"/>
              </a:ext>
            </a:extLst>
          </p:cNvPr>
          <p:cNvSpPr/>
          <p:nvPr/>
        </p:nvSpPr>
        <p:spPr>
          <a:xfrm>
            <a:off x="3780166" y="4391689"/>
            <a:ext cx="633321" cy="502920"/>
          </a:xfrm>
          <a:prstGeom prst="ellipse">
            <a:avLst/>
          </a:prstGeom>
          <a:ln w="444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z2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5568200-EF30-764E-982A-CE8E37A91838}"/>
              </a:ext>
            </a:extLst>
          </p:cNvPr>
          <p:cNvCxnSpPr>
            <a:cxnSpLocks/>
            <a:endCxn id="56" idx="4"/>
          </p:cNvCxnSpPr>
          <p:nvPr/>
        </p:nvCxnSpPr>
        <p:spPr>
          <a:xfrm flipV="1">
            <a:off x="2930321" y="4894609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E5C1119-3EA6-884F-8FE3-C7DDF6C4EE4E}"/>
              </a:ext>
            </a:extLst>
          </p:cNvPr>
          <p:cNvCxnSpPr>
            <a:cxnSpLocks/>
          </p:cNvCxnSpPr>
          <p:nvPr/>
        </p:nvCxnSpPr>
        <p:spPr>
          <a:xfrm flipV="1">
            <a:off x="-3176248" y="4902711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DCB311-62E8-1641-94FC-EABC75DAA55B}"/>
              </a:ext>
            </a:extLst>
          </p:cNvPr>
          <p:cNvCxnSpPr>
            <a:cxnSpLocks/>
          </p:cNvCxnSpPr>
          <p:nvPr/>
        </p:nvCxnSpPr>
        <p:spPr>
          <a:xfrm flipV="1">
            <a:off x="4096826" y="4894609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3F7A96-0E7F-7449-A5A2-2EE8BCD52A28}"/>
              </a:ext>
            </a:extLst>
          </p:cNvPr>
          <p:cNvCxnSpPr>
            <a:cxnSpLocks/>
          </p:cNvCxnSpPr>
          <p:nvPr/>
        </p:nvCxnSpPr>
        <p:spPr>
          <a:xfrm flipV="1">
            <a:off x="4004310" y="5970562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92FECF-8B18-1B45-B05B-5AEC87E49348}"/>
              </a:ext>
            </a:extLst>
          </p:cNvPr>
          <p:cNvCxnSpPr>
            <a:cxnSpLocks/>
          </p:cNvCxnSpPr>
          <p:nvPr/>
        </p:nvCxnSpPr>
        <p:spPr>
          <a:xfrm flipV="1">
            <a:off x="2933054" y="5970562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0CF4B01C-8DE2-1D45-8998-E440EC801CF7}"/>
              </a:ext>
            </a:extLst>
          </p:cNvPr>
          <p:cNvSpPr/>
          <p:nvPr/>
        </p:nvSpPr>
        <p:spPr>
          <a:xfrm>
            <a:off x="4946672" y="629598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8C9AF27-B40F-DF41-A702-C86C6A8EF95A}"/>
              </a:ext>
            </a:extLst>
          </p:cNvPr>
          <p:cNvSpPr/>
          <p:nvPr/>
        </p:nvSpPr>
        <p:spPr>
          <a:xfrm>
            <a:off x="6020661" y="629598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3588D55-D678-EF4E-BF46-FC828F6E18CA}"/>
              </a:ext>
            </a:extLst>
          </p:cNvPr>
          <p:cNvSpPr/>
          <p:nvPr/>
        </p:nvSpPr>
        <p:spPr>
          <a:xfrm>
            <a:off x="7094650" y="6273728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06EBAA9-0433-FD4D-B4A6-5CFFD3914B64}"/>
              </a:ext>
            </a:extLst>
          </p:cNvPr>
          <p:cNvSpPr/>
          <p:nvPr/>
        </p:nvSpPr>
        <p:spPr>
          <a:xfrm>
            <a:off x="8204437" y="6273728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CF8740-B5E6-794A-9A0D-531ADCF68417}"/>
              </a:ext>
            </a:extLst>
          </p:cNvPr>
          <p:cNvCxnSpPr>
            <a:cxnSpLocks/>
          </p:cNvCxnSpPr>
          <p:nvPr/>
        </p:nvCxnSpPr>
        <p:spPr>
          <a:xfrm flipV="1">
            <a:off x="5249385" y="596748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89D7D42-19E4-E249-A35F-D1339907B3CC}"/>
              </a:ext>
            </a:extLst>
          </p:cNvPr>
          <p:cNvCxnSpPr>
            <a:cxnSpLocks/>
          </p:cNvCxnSpPr>
          <p:nvPr/>
        </p:nvCxnSpPr>
        <p:spPr>
          <a:xfrm flipV="1">
            <a:off x="6323374" y="596748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33BB1E9-3F45-794D-AD3B-9CA09277BC34}"/>
              </a:ext>
            </a:extLst>
          </p:cNvPr>
          <p:cNvCxnSpPr>
            <a:cxnSpLocks/>
          </p:cNvCxnSpPr>
          <p:nvPr/>
        </p:nvCxnSpPr>
        <p:spPr>
          <a:xfrm flipV="1">
            <a:off x="7397363" y="5945230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B2D9992-1291-444D-B93B-C06A2DA79E74}"/>
              </a:ext>
            </a:extLst>
          </p:cNvPr>
          <p:cNvCxnSpPr>
            <a:cxnSpLocks/>
          </p:cNvCxnSpPr>
          <p:nvPr/>
        </p:nvCxnSpPr>
        <p:spPr>
          <a:xfrm flipV="1">
            <a:off x="8507150" y="5945230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160197-F194-F145-828B-83E8CF85C866}"/>
              </a:ext>
            </a:extLst>
          </p:cNvPr>
          <p:cNvCxnSpPr>
            <a:cxnSpLocks/>
            <a:stCxn id="52" idx="3"/>
            <a:endCxn id="43" idx="1"/>
          </p:cNvCxnSpPr>
          <p:nvPr/>
        </p:nvCxnSpPr>
        <p:spPr>
          <a:xfrm>
            <a:off x="4320971" y="5601010"/>
            <a:ext cx="625701" cy="1601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802EF2-7C4A-AC49-BD5E-EAE4CA93F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461" y="3371916"/>
            <a:ext cx="1475436" cy="319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777A7-1322-354F-815D-2B6E5FD7C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215" y="3367563"/>
            <a:ext cx="3783760" cy="431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0A971-86DA-2E4D-9865-306BD53E1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7036" y="3774664"/>
            <a:ext cx="364754" cy="24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946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Repetition as a latent variable [</a:t>
            </a:r>
            <a:r>
              <a:rPr lang="en-US" dirty="0" err="1"/>
              <a:t>Gu</a:t>
            </a:r>
            <a:r>
              <a:rPr lang="en-US" dirty="0"/>
              <a:t> et al., 2018 ICLR]</a:t>
            </a:r>
          </a:p>
          <a:p>
            <a:r>
              <a:rPr lang="en-US" dirty="0"/>
              <a:t>Each latent variable      : # of repetitions of the input symbol </a:t>
            </a:r>
          </a:p>
          <a:p>
            <a:r>
              <a:rPr lang="en-US" dirty="0"/>
              <a:t>For training: use an auxiliary task to train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Word alignment models: use </a:t>
            </a:r>
            <a:r>
              <a:rPr lang="en-US" dirty="0" err="1"/>
              <a:t>fast_align</a:t>
            </a:r>
            <a:r>
              <a:rPr lang="en-US" dirty="0"/>
              <a:t> </a:t>
            </a:r>
            <a:r>
              <a:rPr lang="en-US" sz="2000" dirty="0"/>
              <a:t>[Dyer et al., 2013]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Neural </a:t>
            </a:r>
            <a:r>
              <a:rPr lang="en-US" b="1" dirty="0"/>
              <a:t>non-</a:t>
            </a:r>
            <a:r>
              <a:rPr lang="en-US" dirty="0"/>
              <a:t>autoregressive sequence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3BF79-971D-0D41-94C5-5CBC1F00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536" y="2463165"/>
            <a:ext cx="324240" cy="274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4607E-18F8-5D4B-8D45-5975910A7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029" y="2487294"/>
            <a:ext cx="342901" cy="25146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8E964F9-091E-BE48-8370-A7B30C908744}"/>
              </a:ext>
            </a:extLst>
          </p:cNvPr>
          <p:cNvSpPr/>
          <p:nvPr/>
        </p:nvSpPr>
        <p:spPr>
          <a:xfrm>
            <a:off x="4946672" y="4071649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82919F-2470-6545-9718-6996CF59CB11}"/>
              </a:ext>
            </a:extLst>
          </p:cNvPr>
          <p:cNvSpPr/>
          <p:nvPr/>
        </p:nvSpPr>
        <p:spPr>
          <a:xfrm>
            <a:off x="6020661" y="4071649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2024EB5-0740-194B-B97D-B2BC352B856E}"/>
              </a:ext>
            </a:extLst>
          </p:cNvPr>
          <p:cNvSpPr/>
          <p:nvPr/>
        </p:nvSpPr>
        <p:spPr>
          <a:xfrm>
            <a:off x="7094650" y="4049395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EAE7DD1-AD34-9444-99A3-D3BB7CC80C78}"/>
              </a:ext>
            </a:extLst>
          </p:cNvPr>
          <p:cNvSpPr/>
          <p:nvPr/>
        </p:nvSpPr>
        <p:spPr>
          <a:xfrm>
            <a:off x="8204437" y="4049395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08446D-DC1E-714E-B29B-743BC17CF03A}"/>
              </a:ext>
            </a:extLst>
          </p:cNvPr>
          <p:cNvCxnSpPr>
            <a:cxnSpLocks/>
          </p:cNvCxnSpPr>
          <p:nvPr/>
        </p:nvCxnSpPr>
        <p:spPr>
          <a:xfrm flipV="1">
            <a:off x="5263333" y="4574569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855D52-7133-4144-B944-2944A60E3AC4}"/>
              </a:ext>
            </a:extLst>
          </p:cNvPr>
          <p:cNvCxnSpPr>
            <a:cxnSpLocks/>
          </p:cNvCxnSpPr>
          <p:nvPr/>
        </p:nvCxnSpPr>
        <p:spPr>
          <a:xfrm flipV="1">
            <a:off x="6337322" y="4574569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C010EF-9C86-E64E-9051-BE4160982F04}"/>
              </a:ext>
            </a:extLst>
          </p:cNvPr>
          <p:cNvCxnSpPr>
            <a:cxnSpLocks/>
          </p:cNvCxnSpPr>
          <p:nvPr/>
        </p:nvCxnSpPr>
        <p:spPr>
          <a:xfrm flipV="1">
            <a:off x="7411311" y="4552315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7DFD4C-D857-094D-B4AE-EEA7FF3F4BB3}"/>
              </a:ext>
            </a:extLst>
          </p:cNvPr>
          <p:cNvCxnSpPr>
            <a:cxnSpLocks/>
          </p:cNvCxnSpPr>
          <p:nvPr/>
        </p:nvCxnSpPr>
        <p:spPr>
          <a:xfrm flipV="1">
            <a:off x="8521098" y="4552315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D38A3AF-690C-1448-849C-89A343F98F4F}"/>
              </a:ext>
            </a:extLst>
          </p:cNvPr>
          <p:cNvSpPr/>
          <p:nvPr/>
        </p:nvSpPr>
        <p:spPr>
          <a:xfrm>
            <a:off x="4946672" y="4946519"/>
            <a:ext cx="4047081" cy="7009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3DE1092-B118-B349-AC40-886948A1B96A}"/>
              </a:ext>
            </a:extLst>
          </p:cNvPr>
          <p:cNvSpPr/>
          <p:nvPr/>
        </p:nvSpPr>
        <p:spPr>
          <a:xfrm>
            <a:off x="2613661" y="598737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7088C7F-A80A-8645-BBFF-FF45D9BB5150}"/>
              </a:ext>
            </a:extLst>
          </p:cNvPr>
          <p:cNvSpPr/>
          <p:nvPr/>
        </p:nvSpPr>
        <p:spPr>
          <a:xfrm>
            <a:off x="3687650" y="598737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C87A4D9-4EFE-0141-95C4-A396D60D16B7}"/>
              </a:ext>
            </a:extLst>
          </p:cNvPr>
          <p:cNvSpPr/>
          <p:nvPr/>
        </p:nvSpPr>
        <p:spPr>
          <a:xfrm>
            <a:off x="2613661" y="4911418"/>
            <a:ext cx="1707310" cy="7391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6426876-58A4-1A43-829D-FF70DCAFDEA5}"/>
              </a:ext>
            </a:extLst>
          </p:cNvPr>
          <p:cNvSpPr/>
          <p:nvPr/>
        </p:nvSpPr>
        <p:spPr>
          <a:xfrm>
            <a:off x="2613660" y="4071649"/>
            <a:ext cx="633321" cy="502920"/>
          </a:xfrm>
          <a:prstGeom prst="ellipse">
            <a:avLst/>
          </a:prstGeom>
          <a:ln w="444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z1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F50AC17-4DD9-C941-B202-A5DA6916FC7A}"/>
              </a:ext>
            </a:extLst>
          </p:cNvPr>
          <p:cNvSpPr/>
          <p:nvPr/>
        </p:nvSpPr>
        <p:spPr>
          <a:xfrm>
            <a:off x="3780166" y="4071649"/>
            <a:ext cx="633321" cy="502920"/>
          </a:xfrm>
          <a:prstGeom prst="ellipse">
            <a:avLst/>
          </a:prstGeom>
          <a:ln w="444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z2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5568200-EF30-764E-982A-CE8E37A91838}"/>
              </a:ext>
            </a:extLst>
          </p:cNvPr>
          <p:cNvCxnSpPr>
            <a:cxnSpLocks/>
            <a:endCxn id="56" idx="4"/>
          </p:cNvCxnSpPr>
          <p:nvPr/>
        </p:nvCxnSpPr>
        <p:spPr>
          <a:xfrm flipV="1">
            <a:off x="2930321" y="4574569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E5C1119-3EA6-884F-8FE3-C7DDF6C4EE4E}"/>
              </a:ext>
            </a:extLst>
          </p:cNvPr>
          <p:cNvCxnSpPr>
            <a:cxnSpLocks/>
          </p:cNvCxnSpPr>
          <p:nvPr/>
        </p:nvCxnSpPr>
        <p:spPr>
          <a:xfrm flipV="1">
            <a:off x="-3176248" y="4902711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DCB311-62E8-1641-94FC-EABC75DAA55B}"/>
              </a:ext>
            </a:extLst>
          </p:cNvPr>
          <p:cNvCxnSpPr>
            <a:cxnSpLocks/>
          </p:cNvCxnSpPr>
          <p:nvPr/>
        </p:nvCxnSpPr>
        <p:spPr>
          <a:xfrm flipV="1">
            <a:off x="4096826" y="4574569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3F7A96-0E7F-7449-A5A2-2EE8BCD52A28}"/>
              </a:ext>
            </a:extLst>
          </p:cNvPr>
          <p:cNvCxnSpPr>
            <a:cxnSpLocks/>
          </p:cNvCxnSpPr>
          <p:nvPr/>
        </p:nvCxnSpPr>
        <p:spPr>
          <a:xfrm flipV="1">
            <a:off x="4004310" y="5650522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92FECF-8B18-1B45-B05B-5AEC87E49348}"/>
              </a:ext>
            </a:extLst>
          </p:cNvPr>
          <p:cNvCxnSpPr>
            <a:cxnSpLocks/>
          </p:cNvCxnSpPr>
          <p:nvPr/>
        </p:nvCxnSpPr>
        <p:spPr>
          <a:xfrm flipV="1">
            <a:off x="2933054" y="5650522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0CF4B01C-8DE2-1D45-8998-E440EC801CF7}"/>
              </a:ext>
            </a:extLst>
          </p:cNvPr>
          <p:cNvSpPr/>
          <p:nvPr/>
        </p:nvSpPr>
        <p:spPr>
          <a:xfrm>
            <a:off x="4946672" y="597594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8C9AF27-B40F-DF41-A702-C86C6A8EF95A}"/>
              </a:ext>
            </a:extLst>
          </p:cNvPr>
          <p:cNvSpPr/>
          <p:nvPr/>
        </p:nvSpPr>
        <p:spPr>
          <a:xfrm>
            <a:off x="6020661" y="5975942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3588D55-D678-EF4E-BF46-FC828F6E18CA}"/>
              </a:ext>
            </a:extLst>
          </p:cNvPr>
          <p:cNvSpPr/>
          <p:nvPr/>
        </p:nvSpPr>
        <p:spPr>
          <a:xfrm>
            <a:off x="7094650" y="5953688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06EBAA9-0433-FD4D-B4A6-5CFFD3914B64}"/>
              </a:ext>
            </a:extLst>
          </p:cNvPr>
          <p:cNvSpPr/>
          <p:nvPr/>
        </p:nvSpPr>
        <p:spPr>
          <a:xfrm>
            <a:off x="8204437" y="5953688"/>
            <a:ext cx="633321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x2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CF8740-B5E6-794A-9A0D-531ADCF68417}"/>
              </a:ext>
            </a:extLst>
          </p:cNvPr>
          <p:cNvCxnSpPr>
            <a:cxnSpLocks/>
          </p:cNvCxnSpPr>
          <p:nvPr/>
        </p:nvCxnSpPr>
        <p:spPr>
          <a:xfrm flipV="1">
            <a:off x="5249385" y="564744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89D7D42-19E4-E249-A35F-D1339907B3CC}"/>
              </a:ext>
            </a:extLst>
          </p:cNvPr>
          <p:cNvCxnSpPr>
            <a:cxnSpLocks/>
          </p:cNvCxnSpPr>
          <p:nvPr/>
        </p:nvCxnSpPr>
        <p:spPr>
          <a:xfrm flipV="1">
            <a:off x="6323374" y="564744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33BB1E9-3F45-794D-AD3B-9CA09277BC34}"/>
              </a:ext>
            </a:extLst>
          </p:cNvPr>
          <p:cNvCxnSpPr>
            <a:cxnSpLocks/>
          </p:cNvCxnSpPr>
          <p:nvPr/>
        </p:nvCxnSpPr>
        <p:spPr>
          <a:xfrm flipV="1">
            <a:off x="7397363" y="5625190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B2D9992-1291-444D-B93B-C06A2DA79E74}"/>
              </a:ext>
            </a:extLst>
          </p:cNvPr>
          <p:cNvCxnSpPr>
            <a:cxnSpLocks/>
          </p:cNvCxnSpPr>
          <p:nvPr/>
        </p:nvCxnSpPr>
        <p:spPr>
          <a:xfrm flipV="1">
            <a:off x="8507150" y="5625190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160197-F194-F145-828B-83E8CF85C866}"/>
              </a:ext>
            </a:extLst>
          </p:cNvPr>
          <p:cNvCxnSpPr>
            <a:cxnSpLocks/>
            <a:stCxn id="52" idx="3"/>
            <a:endCxn id="43" idx="1"/>
          </p:cNvCxnSpPr>
          <p:nvPr/>
        </p:nvCxnSpPr>
        <p:spPr>
          <a:xfrm>
            <a:off x="4320971" y="5280970"/>
            <a:ext cx="625701" cy="1601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CEAB7E-0923-6F40-863B-5B7D69A88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525" y="2923923"/>
            <a:ext cx="1032080" cy="3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3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First</a:t>
            </a:r>
            <a:r>
              <a:rPr lang="en-US" dirty="0"/>
              <a:t> convincing result!! [</a:t>
            </a:r>
            <a:r>
              <a:rPr lang="en-US" dirty="0" err="1"/>
              <a:t>Gu</a:t>
            </a:r>
            <a:r>
              <a:rPr lang="en-US" dirty="0"/>
              <a:t> et al., 2018 ICLR]</a:t>
            </a:r>
          </a:p>
          <a:p>
            <a:r>
              <a:rPr lang="en-US" dirty="0"/>
              <a:t>IWSLT’16 </a:t>
            </a:r>
            <a:r>
              <a:rPr lang="en-US" dirty="0" err="1"/>
              <a:t>En→De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Neural </a:t>
            </a:r>
            <a:r>
              <a:rPr lang="en-US" b="1" dirty="0"/>
              <a:t>non-</a:t>
            </a:r>
            <a:r>
              <a:rPr lang="en-US" dirty="0"/>
              <a:t>autoregressive sequence modeling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E5C1119-3EA6-884F-8FE3-C7DDF6C4EE4E}"/>
              </a:ext>
            </a:extLst>
          </p:cNvPr>
          <p:cNvCxnSpPr>
            <a:cxnSpLocks/>
          </p:cNvCxnSpPr>
          <p:nvPr/>
        </p:nvCxnSpPr>
        <p:spPr>
          <a:xfrm flipV="1">
            <a:off x="-3176248" y="4902711"/>
            <a:ext cx="0" cy="3254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4C6F15D-D842-B247-BD1B-14CC31D90E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15565" y="3074193"/>
          <a:ext cx="6960870" cy="2682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31670">
                  <a:extLst>
                    <a:ext uri="{9D8B030D-6E8A-4147-A177-3AD203B41FA5}">
                      <a16:colId xmlns:a16="http://schemas.microsoft.com/office/drawing/2014/main" val="1714368602"/>
                    </a:ext>
                  </a:extLst>
                </a:gridCol>
                <a:gridCol w="2271119">
                  <a:extLst>
                    <a:ext uri="{9D8B030D-6E8A-4147-A177-3AD203B41FA5}">
                      <a16:colId xmlns:a16="http://schemas.microsoft.com/office/drawing/2014/main" val="915403814"/>
                    </a:ext>
                  </a:extLst>
                </a:gridCol>
                <a:gridCol w="1074577">
                  <a:extLst>
                    <a:ext uri="{9D8B030D-6E8A-4147-A177-3AD203B41FA5}">
                      <a16:colId xmlns:a16="http://schemas.microsoft.com/office/drawing/2014/main" val="2140208290"/>
                    </a:ext>
                  </a:extLst>
                </a:gridCol>
                <a:gridCol w="1683504">
                  <a:extLst>
                    <a:ext uri="{9D8B030D-6E8A-4147-A177-3AD203B41FA5}">
                      <a16:colId xmlns:a16="http://schemas.microsoft.com/office/drawing/2014/main" val="1534655990"/>
                    </a:ext>
                  </a:extLst>
                </a:gridCol>
              </a:tblGrid>
              <a:tr h="456006">
                <a:tc>
                  <a:txBody>
                    <a:bodyPr/>
                    <a:lstStyle/>
                    <a:p>
                      <a:r>
                        <a:rPr lang="en-US" sz="2000" dirty="0"/>
                        <a:t>Non-Autoregressive?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Sentence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Latency (</a:t>
                      </a:r>
                      <a:r>
                        <a:rPr lang="en-US" sz="2000" dirty="0" err="1"/>
                        <a:t>ms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343333"/>
                  </a:ext>
                </a:extLst>
              </a:tr>
              <a:tr h="257742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No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Greedy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28.89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408ms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606052"/>
                  </a:ext>
                </a:extLst>
              </a:tr>
              <a:tr h="2577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Beam search (4)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29.70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607ms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924053"/>
                  </a:ext>
                </a:extLst>
              </a:tr>
              <a:tr h="257742">
                <a:tc rowSpan="3">
                  <a:txBody>
                    <a:bodyPr/>
                    <a:lstStyle/>
                    <a:p>
                      <a:r>
                        <a:rPr lang="en-US" sz="2000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argmax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25.20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39ms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72934093"/>
                  </a:ext>
                </a:extLst>
              </a:tr>
              <a:tr h="2577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MC+Rescoring</a:t>
                      </a:r>
                      <a:r>
                        <a:rPr lang="en-US" sz="2000" dirty="0"/>
                        <a:t> 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27.44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79ms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791600"/>
                  </a:ext>
                </a:extLst>
              </a:tr>
              <a:tr h="3415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MC+Rescoring</a:t>
                      </a:r>
                      <a:r>
                        <a:rPr lang="en-US" sz="2000" dirty="0"/>
                        <a:t> 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28.16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257ms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32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0761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0925"/>
          </a:xfrm>
        </p:spPr>
        <p:txBody>
          <a:bodyPr/>
          <a:lstStyle/>
          <a:p>
            <a:r>
              <a:rPr lang="en-US" dirty="0"/>
              <a:t>What are these latent variables?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impose that latent variables share the output semantics</a:t>
            </a:r>
          </a:p>
          <a:p>
            <a:pPr lvl="1"/>
            <a:r>
              <a:rPr lang="en-US" dirty="0"/>
              <a:t>They share the same vocabulary </a:t>
            </a:r>
          </a:p>
          <a:p>
            <a:r>
              <a:rPr lang="en-US" dirty="0"/>
              <a:t>Multiple layers of the latent variables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Shared conditional distributions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>
            <a:normAutofit/>
          </a:bodyPr>
          <a:lstStyle/>
          <a:p>
            <a:r>
              <a:rPr lang="en-US" dirty="0"/>
              <a:t>Non-autoregressive modeling </a:t>
            </a:r>
            <a:br>
              <a:rPr lang="en-US" dirty="0"/>
            </a:br>
            <a:r>
              <a:rPr lang="en-US" dirty="0"/>
              <a:t>by iterative refinement </a:t>
            </a:r>
            <a:r>
              <a:rPr lang="en-US" sz="3600" dirty="0"/>
              <a:t>[Lee, </a:t>
            </a:r>
            <a:r>
              <a:rPr lang="en-US" sz="3600" dirty="0" err="1"/>
              <a:t>Mansimov</a:t>
            </a:r>
            <a:r>
              <a:rPr lang="en-US" sz="3600" dirty="0"/>
              <a:t> &amp; Cho, 2018]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E62671-AE9A-F54F-8092-357CECD4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2259965"/>
            <a:ext cx="5817870" cy="948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29320-E017-E746-8AB2-A2AF926F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769" y="3838962"/>
            <a:ext cx="2271713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8B3BBB-5F33-3D4B-A40D-EA7C1C49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" y="4812100"/>
            <a:ext cx="9553171" cy="9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5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Generative story: Iterative refinement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Refine*: Generate an intermediate translation        </a:t>
            </a:r>
            <a:br>
              <a:rPr lang="en-US" dirty="0"/>
            </a:br>
            <a:r>
              <a:rPr lang="en-US" dirty="0"/>
              <a:t>given a previous translation            and the source sentence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1 for       iterations (or until convergence)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Non-autoregressive modeling </a:t>
            </a:r>
            <a:br>
              <a:rPr lang="en-US" dirty="0"/>
            </a:br>
            <a:r>
              <a:rPr lang="en-US" dirty="0"/>
              <a:t>by iterative refinement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2937C-BD2C-8347-884B-89973F49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637" y="2273231"/>
            <a:ext cx="339090" cy="301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33436-AE9C-2D4F-9AA5-F9E8FC5D2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365" y="2635038"/>
            <a:ext cx="647700" cy="287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578F2-3FF6-3743-914E-87F63289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127" y="2684682"/>
            <a:ext cx="297180" cy="237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C5A313-65D0-F04D-BE22-74095B73B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98" y="3096765"/>
            <a:ext cx="199390" cy="217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9EE460-9FB6-4C42-976E-5C33E9B5ED40}"/>
              </a:ext>
            </a:extLst>
          </p:cNvPr>
          <p:cNvSpPr txBox="1"/>
          <p:nvPr/>
        </p:nvSpPr>
        <p:spPr>
          <a:xfrm>
            <a:off x="2880360" y="6446520"/>
            <a:ext cx="931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As the latent variables share the semantics with the output, we can use Z and Y </a:t>
            </a:r>
            <a:r>
              <a:rPr lang="en-US" dirty="0" err="1"/>
              <a:t>exchangingly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43A638-3690-A646-87D1-AB0C751A44AB}"/>
              </a:ext>
            </a:extLst>
          </p:cNvPr>
          <p:cNvSpPr/>
          <p:nvPr/>
        </p:nvSpPr>
        <p:spPr>
          <a:xfrm>
            <a:off x="1045596" y="4644110"/>
            <a:ext cx="1074420" cy="89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B81147-AA3E-5342-A96E-2B057CA3BF5D}"/>
              </a:ext>
            </a:extLst>
          </p:cNvPr>
          <p:cNvSpPr/>
          <p:nvPr/>
        </p:nvSpPr>
        <p:spPr>
          <a:xfrm>
            <a:off x="2575741" y="390987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20AFBD-D121-B04C-B0A6-919A54BE8B1E}"/>
              </a:ext>
            </a:extLst>
          </p:cNvPr>
          <p:cNvSpPr/>
          <p:nvPr/>
        </p:nvSpPr>
        <p:spPr>
          <a:xfrm>
            <a:off x="3320023" y="390987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A2C4C7-441A-F84A-A181-77E3742666F5}"/>
              </a:ext>
            </a:extLst>
          </p:cNvPr>
          <p:cNvSpPr/>
          <p:nvPr/>
        </p:nvSpPr>
        <p:spPr>
          <a:xfrm>
            <a:off x="4071545" y="391281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3D7AFA-2F15-2C44-91A4-B41F15BEB326}"/>
              </a:ext>
            </a:extLst>
          </p:cNvPr>
          <p:cNvSpPr/>
          <p:nvPr/>
        </p:nvSpPr>
        <p:spPr>
          <a:xfrm>
            <a:off x="4782715" y="390987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BAB4E8-F7D4-054C-9B3D-15C38B412B45}"/>
              </a:ext>
            </a:extLst>
          </p:cNvPr>
          <p:cNvCxnSpPr>
            <a:cxnSpLocks/>
          </p:cNvCxnSpPr>
          <p:nvPr/>
        </p:nvCxnSpPr>
        <p:spPr>
          <a:xfrm>
            <a:off x="9974873" y="5124210"/>
            <a:ext cx="491490" cy="0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E0086D-2893-FC47-B4EB-DB9A8829B23B}"/>
              </a:ext>
            </a:extLst>
          </p:cNvPr>
          <p:cNvCxnSpPr>
            <a:cxnSpLocks/>
          </p:cNvCxnSpPr>
          <p:nvPr/>
        </p:nvCxnSpPr>
        <p:spPr>
          <a:xfrm flipV="1">
            <a:off x="2892402" y="441279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FE4BC4-26DE-314F-808A-2AF6DE0E98C9}"/>
              </a:ext>
            </a:extLst>
          </p:cNvPr>
          <p:cNvCxnSpPr>
            <a:cxnSpLocks/>
          </p:cNvCxnSpPr>
          <p:nvPr/>
        </p:nvCxnSpPr>
        <p:spPr>
          <a:xfrm flipV="1">
            <a:off x="3636684" y="441279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6CA6E2-B48D-A34F-964B-CE6EE7BCB8BF}"/>
              </a:ext>
            </a:extLst>
          </p:cNvPr>
          <p:cNvCxnSpPr>
            <a:cxnSpLocks/>
          </p:cNvCxnSpPr>
          <p:nvPr/>
        </p:nvCxnSpPr>
        <p:spPr>
          <a:xfrm flipV="1">
            <a:off x="4388206" y="441573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2485D6-A567-5B45-9580-9510638EB0BC}"/>
              </a:ext>
            </a:extLst>
          </p:cNvPr>
          <p:cNvCxnSpPr>
            <a:cxnSpLocks/>
          </p:cNvCxnSpPr>
          <p:nvPr/>
        </p:nvCxnSpPr>
        <p:spPr>
          <a:xfrm flipV="1">
            <a:off x="5099376" y="441279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7DBC88B-9289-1E40-BEEC-AB64D94A7057}"/>
              </a:ext>
            </a:extLst>
          </p:cNvPr>
          <p:cNvSpPr/>
          <p:nvPr/>
        </p:nvSpPr>
        <p:spPr>
          <a:xfrm>
            <a:off x="2575741" y="4784744"/>
            <a:ext cx="2840295" cy="7509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D3B71B-4C58-D744-BDE9-8B2711EAA219}"/>
              </a:ext>
            </a:extLst>
          </p:cNvPr>
          <p:cNvSpPr/>
          <p:nvPr/>
        </p:nvSpPr>
        <p:spPr>
          <a:xfrm>
            <a:off x="6188422" y="3894228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8784F1-CB0F-AE47-8BB1-4929F0AB706E}"/>
              </a:ext>
            </a:extLst>
          </p:cNvPr>
          <p:cNvSpPr/>
          <p:nvPr/>
        </p:nvSpPr>
        <p:spPr>
          <a:xfrm>
            <a:off x="6932704" y="3894228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88396F-94B5-034A-93B4-B01E7D2451D3}"/>
              </a:ext>
            </a:extLst>
          </p:cNvPr>
          <p:cNvSpPr/>
          <p:nvPr/>
        </p:nvSpPr>
        <p:spPr>
          <a:xfrm>
            <a:off x="7684226" y="3897168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151A004-5CD9-254C-98F3-FDB5290E20D8}"/>
              </a:ext>
            </a:extLst>
          </p:cNvPr>
          <p:cNvSpPr/>
          <p:nvPr/>
        </p:nvSpPr>
        <p:spPr>
          <a:xfrm>
            <a:off x="8395396" y="3894228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A1EE51-428F-1B41-958A-2B5725877CF0}"/>
              </a:ext>
            </a:extLst>
          </p:cNvPr>
          <p:cNvCxnSpPr>
            <a:cxnSpLocks/>
          </p:cNvCxnSpPr>
          <p:nvPr/>
        </p:nvCxnSpPr>
        <p:spPr>
          <a:xfrm flipV="1">
            <a:off x="6505083" y="4397148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0F831E-AC78-3143-963A-8FD626A7FC31}"/>
              </a:ext>
            </a:extLst>
          </p:cNvPr>
          <p:cNvCxnSpPr>
            <a:cxnSpLocks/>
          </p:cNvCxnSpPr>
          <p:nvPr/>
        </p:nvCxnSpPr>
        <p:spPr>
          <a:xfrm flipV="1">
            <a:off x="7249365" y="4397148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732E5B-DB24-AB43-A0A4-C36B6C14C2E6}"/>
              </a:ext>
            </a:extLst>
          </p:cNvPr>
          <p:cNvCxnSpPr>
            <a:cxnSpLocks/>
          </p:cNvCxnSpPr>
          <p:nvPr/>
        </p:nvCxnSpPr>
        <p:spPr>
          <a:xfrm flipV="1">
            <a:off x="8000887" y="4400088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B44C5A-312C-ED4B-B4E8-7498955CDF4E}"/>
              </a:ext>
            </a:extLst>
          </p:cNvPr>
          <p:cNvCxnSpPr>
            <a:cxnSpLocks/>
          </p:cNvCxnSpPr>
          <p:nvPr/>
        </p:nvCxnSpPr>
        <p:spPr>
          <a:xfrm flipV="1">
            <a:off x="8712057" y="4397148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3BCED3A-7346-BE41-8D32-47A8542C550F}"/>
              </a:ext>
            </a:extLst>
          </p:cNvPr>
          <p:cNvSpPr/>
          <p:nvPr/>
        </p:nvSpPr>
        <p:spPr>
          <a:xfrm>
            <a:off x="6188422" y="4769098"/>
            <a:ext cx="2840295" cy="7509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E0CB9F5-4A77-2E4A-B766-A6DF2A61E25D}"/>
              </a:ext>
            </a:extLst>
          </p:cNvPr>
          <p:cNvCxnSpPr>
            <a:stCxn id="13" idx="2"/>
            <a:endCxn id="39" idx="1"/>
          </p:cNvCxnSpPr>
          <p:nvPr/>
        </p:nvCxnSpPr>
        <p:spPr>
          <a:xfrm rot="5400000" flipH="1" flipV="1">
            <a:off x="3690064" y="3037293"/>
            <a:ext cx="391099" cy="4605616"/>
          </a:xfrm>
          <a:prstGeom prst="bentConnector4">
            <a:avLst>
              <a:gd name="adj1" fmla="val -58451"/>
              <a:gd name="adj2" fmla="val 8974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EE737AF1-D581-A74A-A79C-07DCEF488CB4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5400000" flipH="1" flipV="1">
            <a:off x="1891546" y="4851456"/>
            <a:ext cx="375453" cy="992935"/>
          </a:xfrm>
          <a:prstGeom prst="bentConnector4">
            <a:avLst>
              <a:gd name="adj1" fmla="val -60886"/>
              <a:gd name="adj2" fmla="val 77052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6E196D5-BEC9-E94E-87F9-9F33FEF69FF5}"/>
              </a:ext>
            </a:extLst>
          </p:cNvPr>
          <p:cNvCxnSpPr>
            <a:cxnSpLocks/>
            <a:stCxn id="14" idx="0"/>
            <a:endCxn id="39" idx="1"/>
          </p:cNvCxnSpPr>
          <p:nvPr/>
        </p:nvCxnSpPr>
        <p:spPr>
          <a:xfrm rot="16200000" flipH="1">
            <a:off x="3923073" y="2879202"/>
            <a:ext cx="1234677" cy="3296020"/>
          </a:xfrm>
          <a:prstGeom prst="bentConnector4">
            <a:avLst>
              <a:gd name="adj1" fmla="val -18515"/>
              <a:gd name="adj2" fmla="val 85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A5F88FA8-7DCF-3649-83D6-1597CA9CBA39}"/>
              </a:ext>
            </a:extLst>
          </p:cNvPr>
          <p:cNvCxnSpPr>
            <a:cxnSpLocks/>
            <a:stCxn id="16" idx="0"/>
            <a:endCxn id="39" idx="1"/>
          </p:cNvCxnSpPr>
          <p:nvPr/>
        </p:nvCxnSpPr>
        <p:spPr>
          <a:xfrm rot="16200000" flipH="1">
            <a:off x="4295214" y="3251343"/>
            <a:ext cx="1234677" cy="2551738"/>
          </a:xfrm>
          <a:prstGeom prst="bentConnector4">
            <a:avLst>
              <a:gd name="adj1" fmla="val -18515"/>
              <a:gd name="adj2" fmla="val 81614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257006A-C3F0-5641-A732-71776CAA7C24}"/>
              </a:ext>
            </a:extLst>
          </p:cNvPr>
          <p:cNvCxnSpPr>
            <a:cxnSpLocks/>
            <a:stCxn id="17" idx="0"/>
            <a:endCxn id="39" idx="1"/>
          </p:cNvCxnSpPr>
          <p:nvPr/>
        </p:nvCxnSpPr>
        <p:spPr>
          <a:xfrm rot="16200000" flipH="1">
            <a:off x="4672445" y="3628574"/>
            <a:ext cx="1231737" cy="1800216"/>
          </a:xfrm>
          <a:prstGeom prst="bentConnector4">
            <a:avLst>
              <a:gd name="adj1" fmla="val -18559"/>
              <a:gd name="adj2" fmla="val 73895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44AA471-1BCF-DA48-814A-2A4BFD25BC83}"/>
              </a:ext>
            </a:extLst>
          </p:cNvPr>
          <p:cNvCxnSpPr>
            <a:cxnSpLocks/>
            <a:stCxn id="18" idx="0"/>
            <a:endCxn id="39" idx="1"/>
          </p:cNvCxnSpPr>
          <p:nvPr/>
        </p:nvCxnSpPr>
        <p:spPr>
          <a:xfrm rot="16200000" flipH="1">
            <a:off x="5026560" y="3982689"/>
            <a:ext cx="1234677" cy="1089046"/>
          </a:xfrm>
          <a:prstGeom prst="bentConnector4">
            <a:avLst>
              <a:gd name="adj1" fmla="val -18515"/>
              <a:gd name="adj2" fmla="val 5649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B4D9134A-F1CB-C84C-9188-BD624208CEF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35074" y="2851531"/>
            <a:ext cx="1234677" cy="3296020"/>
          </a:xfrm>
          <a:prstGeom prst="bentConnector4">
            <a:avLst>
              <a:gd name="adj1" fmla="val -18515"/>
              <a:gd name="adj2" fmla="val 85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EAB1E802-F343-9D49-BC8F-43F4EDCDFD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7215" y="3223672"/>
            <a:ext cx="1234677" cy="2551738"/>
          </a:xfrm>
          <a:prstGeom prst="bentConnector4">
            <a:avLst>
              <a:gd name="adj1" fmla="val -18515"/>
              <a:gd name="adj2" fmla="val 81614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C5E5749D-8475-324C-930A-763B1FD699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84446" y="3600903"/>
            <a:ext cx="1231737" cy="1800216"/>
          </a:xfrm>
          <a:prstGeom prst="bentConnector4">
            <a:avLst>
              <a:gd name="adj1" fmla="val -18559"/>
              <a:gd name="adj2" fmla="val 73895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BFF1BA4-5DF8-0148-86B9-FC8115D636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8561" y="3955018"/>
            <a:ext cx="1234677" cy="1089046"/>
          </a:xfrm>
          <a:prstGeom prst="bentConnector4">
            <a:avLst>
              <a:gd name="adj1" fmla="val -18515"/>
              <a:gd name="adj2" fmla="val 5649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7DC1DDD1-82D0-994C-BC73-BC335503A8F9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 flipV="1">
            <a:off x="5484498" y="1215188"/>
            <a:ext cx="418770" cy="8222154"/>
          </a:xfrm>
          <a:prstGeom prst="bentConnector4">
            <a:avLst>
              <a:gd name="adj1" fmla="val -54588"/>
              <a:gd name="adj2" fmla="val 9418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1E7E377-DAD4-7D43-B28C-99B3D670C3F0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5416036" y="5144551"/>
            <a:ext cx="772386" cy="156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8D54A9B-C54A-F343-B3D4-FB74260CB003}"/>
              </a:ext>
            </a:extLst>
          </p:cNvPr>
          <p:cNvCxnSpPr>
            <a:cxnSpLocks/>
          </p:cNvCxnSpPr>
          <p:nvPr/>
        </p:nvCxnSpPr>
        <p:spPr>
          <a:xfrm flipV="1">
            <a:off x="9030306" y="5101234"/>
            <a:ext cx="772386" cy="156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9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7870-AF6C-FC42-94B0-CD11259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FC6E-6AFB-B947-9704-59A12A5C1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 Network: Skip Bigrams</a:t>
            </a:r>
          </a:p>
          <a:p>
            <a:pPr lvl="1"/>
            <a:r>
              <a:rPr lang="en-US" dirty="0"/>
              <a:t>Considers all possible pairs of tokens: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Considers the “</a:t>
            </a:r>
            <a:r>
              <a:rPr lang="en-US" dirty="0" err="1"/>
              <a:t>relation”ship</a:t>
            </a:r>
            <a:r>
              <a:rPr lang="en-US" dirty="0"/>
              <a:t> between each pair of words</a:t>
            </a:r>
          </a:p>
          <a:p>
            <a:pPr lvl="1"/>
            <a:r>
              <a:rPr lang="en-US" dirty="0"/>
              <a:t>Averages all these relationship vectors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Could be generalized to triplets and so on at the expense</a:t>
            </a:r>
            <a:br>
              <a:rPr lang="en-US" dirty="0"/>
            </a:br>
            <a:r>
              <a:rPr lang="en-US" dirty="0"/>
              <a:t>of computational efficient.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AD-C44D-4D45-910B-F758BC82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E265E-0F01-E44A-991F-AF1BE19D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92350"/>
            <a:ext cx="19431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604D9-9CE9-4F46-ABF6-CD9E862C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4" y="2700464"/>
            <a:ext cx="4610100" cy="342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CAC615A-9AB5-264C-A006-1172430A3B43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566168" y="2312996"/>
            <a:ext cx="6452912" cy="2364045"/>
            <a:chOff x="4647061" y="4163960"/>
            <a:chExt cx="6981009" cy="255751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2835EB-095E-D140-9020-2E5CB94F7A58}"/>
                </a:ext>
              </a:extLst>
            </p:cNvPr>
            <p:cNvSpPr/>
            <p:nvPr/>
          </p:nvSpPr>
          <p:spPr>
            <a:xfrm>
              <a:off x="4647061" y="482651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C55A24-4A65-AC4E-B959-C9327125F980}"/>
                </a:ext>
              </a:extLst>
            </p:cNvPr>
            <p:cNvSpPr/>
            <p:nvPr/>
          </p:nvSpPr>
          <p:spPr>
            <a:xfrm>
              <a:off x="5599862" y="4761893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Table Lookup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8B234F-D3EC-404A-BC73-8BEC7CB2AF19}"/>
                </a:ext>
              </a:extLst>
            </p:cNvPr>
            <p:cNvCxnSpPr>
              <a:stCxn id="11" idx="6"/>
              <a:endCxn id="13" idx="1"/>
            </p:cNvCxnSpPr>
            <p:nvPr/>
          </p:nvCxnSpPr>
          <p:spPr>
            <a:xfrm flipV="1">
              <a:off x="5094036" y="5050003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1D3AE7F-6A77-B44C-96C9-E57CE9F1CF4F}"/>
                </a:ext>
              </a:extLst>
            </p:cNvPr>
            <p:cNvSpPr/>
            <p:nvPr/>
          </p:nvSpPr>
          <p:spPr>
            <a:xfrm>
              <a:off x="4647061" y="561431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25A279-6047-AF4F-A9F4-05C20855D117}"/>
                </a:ext>
              </a:extLst>
            </p:cNvPr>
            <p:cNvSpPr/>
            <p:nvPr/>
          </p:nvSpPr>
          <p:spPr>
            <a:xfrm>
              <a:off x="5599862" y="5549690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Table Lookup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7F3B9D-DD88-FC40-98E0-9991AD4B3610}"/>
                </a:ext>
              </a:extLst>
            </p:cNvPr>
            <p:cNvCxnSpPr>
              <a:stCxn id="17" idx="6"/>
              <a:endCxn id="19" idx="1"/>
            </p:cNvCxnSpPr>
            <p:nvPr/>
          </p:nvCxnSpPr>
          <p:spPr>
            <a:xfrm flipV="1">
              <a:off x="5094036" y="5837800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82B944-0606-824C-B04C-3ED8DB48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2439" y="4943958"/>
              <a:ext cx="266700" cy="2032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E2F4BC-1BDB-6442-9BF9-CCB42E5B3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3549" y="5717149"/>
              <a:ext cx="279400" cy="2413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C07112-1113-6E43-B26E-AEF459819951}"/>
                </a:ext>
              </a:extLst>
            </p:cNvPr>
            <p:cNvSpPr/>
            <p:nvPr/>
          </p:nvSpPr>
          <p:spPr>
            <a:xfrm>
              <a:off x="7203938" y="4761893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MatMul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18869A-8B86-CE48-8882-94233A63434E}"/>
                </a:ext>
              </a:extLst>
            </p:cNvPr>
            <p:cNvSpPr/>
            <p:nvPr/>
          </p:nvSpPr>
          <p:spPr>
            <a:xfrm>
              <a:off x="7203938" y="5549689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MatMul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82644A-4982-C748-8778-9D98AB23D133}"/>
                </a:ext>
              </a:extLst>
            </p:cNvPr>
            <p:cNvSpPr/>
            <p:nvPr/>
          </p:nvSpPr>
          <p:spPr>
            <a:xfrm>
              <a:off x="6816090" y="4163960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65D693-4C6A-FF48-8BE0-C452C51161FD}"/>
                </a:ext>
              </a:extLst>
            </p:cNvPr>
            <p:cNvSpPr/>
            <p:nvPr/>
          </p:nvSpPr>
          <p:spPr>
            <a:xfrm>
              <a:off x="6816089" y="6274500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B63D35-2163-2C46-9DED-F40A3B372DEB}"/>
                </a:ext>
              </a:extLst>
            </p:cNvPr>
            <p:cNvCxnSpPr>
              <a:cxnSpLocks/>
              <a:stCxn id="13" idx="3"/>
              <a:endCxn id="23" idx="1"/>
            </p:cNvCxnSpPr>
            <p:nvPr/>
          </p:nvCxnSpPr>
          <p:spPr>
            <a:xfrm>
              <a:off x="6536470" y="5050003"/>
              <a:ext cx="6674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9299601-D6E2-8D4A-B25C-BEE00D8084C4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 flipV="1">
              <a:off x="6536470" y="5837799"/>
              <a:ext cx="6674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3C13CB-C771-734B-98B8-AD3D7DD84050}"/>
                </a:ext>
              </a:extLst>
            </p:cNvPr>
            <p:cNvCxnSpPr>
              <a:cxnSpLocks/>
              <a:stCxn id="25" idx="5"/>
              <a:endCxn id="23" idx="0"/>
            </p:cNvCxnSpPr>
            <p:nvPr/>
          </p:nvCxnSpPr>
          <p:spPr>
            <a:xfrm>
              <a:off x="7197607" y="4545477"/>
              <a:ext cx="474635" cy="216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5993A0-A5A6-8D4C-9C06-1A5B28383E21}"/>
                </a:ext>
              </a:extLst>
            </p:cNvPr>
            <p:cNvCxnSpPr>
              <a:cxnSpLocks/>
              <a:stCxn id="26" idx="7"/>
              <a:endCxn id="24" idx="2"/>
            </p:cNvCxnSpPr>
            <p:nvPr/>
          </p:nvCxnSpPr>
          <p:spPr>
            <a:xfrm flipV="1">
              <a:off x="7197606" y="6125908"/>
              <a:ext cx="474636" cy="21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3E35A4-F7A0-4643-B04C-E342AB61F5B2}"/>
                </a:ext>
              </a:extLst>
            </p:cNvPr>
            <p:cNvSpPr/>
            <p:nvPr/>
          </p:nvSpPr>
          <p:spPr>
            <a:xfrm>
              <a:off x="8808014" y="5284084"/>
              <a:ext cx="343278" cy="3264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2CF8AB9-5396-9046-8A62-7F00AD07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81864" y="5338112"/>
              <a:ext cx="192377" cy="206118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F1872A3-FEDB-3342-919F-DF14C8376B27}"/>
                </a:ext>
              </a:extLst>
            </p:cNvPr>
            <p:cNvCxnSpPr>
              <a:cxnSpLocks/>
              <a:stCxn id="23" idx="3"/>
              <a:endCxn id="41" idx="1"/>
            </p:cNvCxnSpPr>
            <p:nvPr/>
          </p:nvCxnSpPr>
          <p:spPr>
            <a:xfrm>
              <a:off x="8140546" y="5050003"/>
              <a:ext cx="667468" cy="397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8BCA3D8-3B4B-FE46-B8E3-464232ED7E05}"/>
                </a:ext>
              </a:extLst>
            </p:cNvPr>
            <p:cNvCxnSpPr>
              <a:cxnSpLocks/>
              <a:stCxn id="24" idx="3"/>
              <a:endCxn id="41" idx="1"/>
            </p:cNvCxnSpPr>
            <p:nvPr/>
          </p:nvCxnSpPr>
          <p:spPr>
            <a:xfrm flipV="1">
              <a:off x="8140546" y="5447330"/>
              <a:ext cx="667468" cy="39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3164EB-7022-644F-9F16-9075837CA1ED}"/>
                </a:ext>
              </a:extLst>
            </p:cNvPr>
            <p:cNvSpPr/>
            <p:nvPr/>
          </p:nvSpPr>
          <p:spPr>
            <a:xfrm>
              <a:off x="9572983" y="5284084"/>
              <a:ext cx="343278" cy="3264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7F6664F-2721-B54C-AAFE-8B0AC086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58350" y="5278148"/>
              <a:ext cx="177800" cy="304800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EE7CD6A-A4DA-BA46-B34E-2DB1572B6F70}"/>
                </a:ext>
              </a:extLst>
            </p:cNvPr>
            <p:cNvCxnSpPr>
              <a:cxnSpLocks/>
              <a:stCxn id="41" idx="3"/>
              <a:endCxn id="51" idx="1"/>
            </p:cNvCxnSpPr>
            <p:nvPr/>
          </p:nvCxnSpPr>
          <p:spPr>
            <a:xfrm>
              <a:off x="9151292" y="5447330"/>
              <a:ext cx="4216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7DF8051-4FEC-1243-BE79-0172F9C56D32}"/>
                </a:ext>
              </a:extLst>
            </p:cNvPr>
            <p:cNvSpPr/>
            <p:nvPr/>
          </p:nvSpPr>
          <p:spPr>
            <a:xfrm>
              <a:off x="10691462" y="5154460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MatMul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C0D9411-1B87-3648-9F32-17204299F9C8}"/>
                </a:ext>
              </a:extLst>
            </p:cNvPr>
            <p:cNvCxnSpPr>
              <a:cxnSpLocks/>
              <a:stCxn id="51" idx="3"/>
              <a:endCxn id="56" idx="1"/>
            </p:cNvCxnSpPr>
            <p:nvPr/>
          </p:nvCxnSpPr>
          <p:spPr>
            <a:xfrm flipV="1">
              <a:off x="9916261" y="5442570"/>
              <a:ext cx="775201" cy="4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D5AD867-6FEF-0C41-BD41-B270DA60F982}"/>
                </a:ext>
              </a:extLst>
            </p:cNvPr>
            <p:cNvSpPr/>
            <p:nvPr/>
          </p:nvSpPr>
          <p:spPr>
            <a:xfrm>
              <a:off x="10176673" y="4538405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403FA93-E190-4448-8AA3-431B2D94A20B}"/>
                </a:ext>
              </a:extLst>
            </p:cNvPr>
            <p:cNvCxnSpPr>
              <a:cxnSpLocks/>
              <a:stCxn id="60" idx="5"/>
              <a:endCxn id="56" idx="0"/>
            </p:cNvCxnSpPr>
            <p:nvPr/>
          </p:nvCxnSpPr>
          <p:spPr>
            <a:xfrm>
              <a:off x="10558190" y="4919922"/>
              <a:ext cx="601576" cy="234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CF2B9ED-9608-064E-A916-5CE8CE189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004" y="3869069"/>
            <a:ext cx="55626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974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Training 1: end-to-end training</a:t>
            </a:r>
          </a:p>
          <a:p>
            <a:r>
              <a:rPr lang="en-US" dirty="0"/>
              <a:t>The output of each iteration is encouraged to be the correct answer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Non-autoregressive modeling </a:t>
            </a:r>
            <a:br>
              <a:rPr lang="en-US" dirty="0"/>
            </a:br>
            <a:r>
              <a:rPr lang="en-US" dirty="0"/>
              <a:t>by iterative refinement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43A638-3690-A646-87D1-AB0C751A44AB}"/>
              </a:ext>
            </a:extLst>
          </p:cNvPr>
          <p:cNvSpPr/>
          <p:nvPr/>
        </p:nvSpPr>
        <p:spPr>
          <a:xfrm>
            <a:off x="1643004" y="5436006"/>
            <a:ext cx="1074420" cy="89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B81147-AA3E-5342-A96E-2B057CA3BF5D}"/>
              </a:ext>
            </a:extLst>
          </p:cNvPr>
          <p:cNvSpPr/>
          <p:nvPr/>
        </p:nvSpPr>
        <p:spPr>
          <a:xfrm>
            <a:off x="3173149" y="4701770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20AFBD-D121-B04C-B0A6-919A54BE8B1E}"/>
              </a:ext>
            </a:extLst>
          </p:cNvPr>
          <p:cNvSpPr/>
          <p:nvPr/>
        </p:nvSpPr>
        <p:spPr>
          <a:xfrm>
            <a:off x="3917431" y="4701770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A2C4C7-441A-F84A-A181-77E3742666F5}"/>
              </a:ext>
            </a:extLst>
          </p:cNvPr>
          <p:cNvSpPr/>
          <p:nvPr/>
        </p:nvSpPr>
        <p:spPr>
          <a:xfrm>
            <a:off x="4668953" y="4704710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3D7AFA-2F15-2C44-91A4-B41F15BEB326}"/>
              </a:ext>
            </a:extLst>
          </p:cNvPr>
          <p:cNvSpPr/>
          <p:nvPr/>
        </p:nvSpPr>
        <p:spPr>
          <a:xfrm>
            <a:off x="5380123" y="4701770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BAB4E8-F7D4-054C-9B3D-15C38B412B45}"/>
              </a:ext>
            </a:extLst>
          </p:cNvPr>
          <p:cNvCxnSpPr>
            <a:cxnSpLocks/>
          </p:cNvCxnSpPr>
          <p:nvPr/>
        </p:nvCxnSpPr>
        <p:spPr>
          <a:xfrm>
            <a:off x="10572281" y="5916106"/>
            <a:ext cx="491490" cy="0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E0086D-2893-FC47-B4EB-DB9A8829B23B}"/>
              </a:ext>
            </a:extLst>
          </p:cNvPr>
          <p:cNvCxnSpPr>
            <a:cxnSpLocks/>
          </p:cNvCxnSpPr>
          <p:nvPr/>
        </p:nvCxnSpPr>
        <p:spPr>
          <a:xfrm flipV="1">
            <a:off x="3489810" y="5204690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FE4BC4-26DE-314F-808A-2AF6DE0E98C9}"/>
              </a:ext>
            </a:extLst>
          </p:cNvPr>
          <p:cNvCxnSpPr>
            <a:cxnSpLocks/>
          </p:cNvCxnSpPr>
          <p:nvPr/>
        </p:nvCxnSpPr>
        <p:spPr>
          <a:xfrm flipV="1">
            <a:off x="4234092" y="5204690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6CA6E2-B48D-A34F-964B-CE6EE7BCB8BF}"/>
              </a:ext>
            </a:extLst>
          </p:cNvPr>
          <p:cNvCxnSpPr>
            <a:cxnSpLocks/>
          </p:cNvCxnSpPr>
          <p:nvPr/>
        </p:nvCxnSpPr>
        <p:spPr>
          <a:xfrm flipV="1">
            <a:off x="4985614" y="5207630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2485D6-A567-5B45-9580-9510638EB0BC}"/>
              </a:ext>
            </a:extLst>
          </p:cNvPr>
          <p:cNvCxnSpPr>
            <a:cxnSpLocks/>
          </p:cNvCxnSpPr>
          <p:nvPr/>
        </p:nvCxnSpPr>
        <p:spPr>
          <a:xfrm flipV="1">
            <a:off x="5696784" y="5204690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7DBC88B-9289-1E40-BEEC-AB64D94A7057}"/>
              </a:ext>
            </a:extLst>
          </p:cNvPr>
          <p:cNvSpPr/>
          <p:nvPr/>
        </p:nvSpPr>
        <p:spPr>
          <a:xfrm>
            <a:off x="3173149" y="5576640"/>
            <a:ext cx="2840295" cy="7509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D3B71B-4C58-D744-BDE9-8B2711EAA219}"/>
              </a:ext>
            </a:extLst>
          </p:cNvPr>
          <p:cNvSpPr/>
          <p:nvPr/>
        </p:nvSpPr>
        <p:spPr>
          <a:xfrm>
            <a:off x="6785830" y="468612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8784F1-CB0F-AE47-8BB1-4929F0AB706E}"/>
              </a:ext>
            </a:extLst>
          </p:cNvPr>
          <p:cNvSpPr/>
          <p:nvPr/>
        </p:nvSpPr>
        <p:spPr>
          <a:xfrm>
            <a:off x="7530112" y="468612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88396F-94B5-034A-93B4-B01E7D2451D3}"/>
              </a:ext>
            </a:extLst>
          </p:cNvPr>
          <p:cNvSpPr/>
          <p:nvPr/>
        </p:nvSpPr>
        <p:spPr>
          <a:xfrm>
            <a:off x="8281634" y="468906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151A004-5CD9-254C-98F3-FDB5290E20D8}"/>
              </a:ext>
            </a:extLst>
          </p:cNvPr>
          <p:cNvSpPr/>
          <p:nvPr/>
        </p:nvSpPr>
        <p:spPr>
          <a:xfrm>
            <a:off x="8992804" y="468612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A1EE51-428F-1B41-958A-2B5725877CF0}"/>
              </a:ext>
            </a:extLst>
          </p:cNvPr>
          <p:cNvCxnSpPr>
            <a:cxnSpLocks/>
          </p:cNvCxnSpPr>
          <p:nvPr/>
        </p:nvCxnSpPr>
        <p:spPr>
          <a:xfrm flipV="1">
            <a:off x="7102491" y="518904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0F831E-AC78-3143-963A-8FD626A7FC31}"/>
              </a:ext>
            </a:extLst>
          </p:cNvPr>
          <p:cNvCxnSpPr>
            <a:cxnSpLocks/>
          </p:cNvCxnSpPr>
          <p:nvPr/>
        </p:nvCxnSpPr>
        <p:spPr>
          <a:xfrm flipV="1">
            <a:off x="7846773" y="518904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732E5B-DB24-AB43-A0A4-C36B6C14C2E6}"/>
              </a:ext>
            </a:extLst>
          </p:cNvPr>
          <p:cNvCxnSpPr>
            <a:cxnSpLocks/>
          </p:cNvCxnSpPr>
          <p:nvPr/>
        </p:nvCxnSpPr>
        <p:spPr>
          <a:xfrm flipV="1">
            <a:off x="8598295" y="519198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B44C5A-312C-ED4B-B4E8-7498955CDF4E}"/>
              </a:ext>
            </a:extLst>
          </p:cNvPr>
          <p:cNvCxnSpPr>
            <a:cxnSpLocks/>
          </p:cNvCxnSpPr>
          <p:nvPr/>
        </p:nvCxnSpPr>
        <p:spPr>
          <a:xfrm flipV="1">
            <a:off x="9309465" y="518904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3BCED3A-7346-BE41-8D32-47A8542C550F}"/>
              </a:ext>
            </a:extLst>
          </p:cNvPr>
          <p:cNvSpPr/>
          <p:nvPr/>
        </p:nvSpPr>
        <p:spPr>
          <a:xfrm>
            <a:off x="6785830" y="5560994"/>
            <a:ext cx="2840295" cy="7509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E0CB9F5-4A77-2E4A-B766-A6DF2A61E25D}"/>
              </a:ext>
            </a:extLst>
          </p:cNvPr>
          <p:cNvCxnSpPr>
            <a:stCxn id="13" idx="2"/>
            <a:endCxn id="39" idx="1"/>
          </p:cNvCxnSpPr>
          <p:nvPr/>
        </p:nvCxnSpPr>
        <p:spPr>
          <a:xfrm rot="5400000" flipH="1" flipV="1">
            <a:off x="4287472" y="3829189"/>
            <a:ext cx="391099" cy="4605616"/>
          </a:xfrm>
          <a:prstGeom prst="bentConnector4">
            <a:avLst>
              <a:gd name="adj1" fmla="val -58451"/>
              <a:gd name="adj2" fmla="val 8974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EE737AF1-D581-A74A-A79C-07DCEF488CB4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5400000" flipH="1" flipV="1">
            <a:off x="2488954" y="5643352"/>
            <a:ext cx="375453" cy="992935"/>
          </a:xfrm>
          <a:prstGeom prst="bentConnector4">
            <a:avLst>
              <a:gd name="adj1" fmla="val -60886"/>
              <a:gd name="adj2" fmla="val 77052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6E196D5-BEC9-E94E-87F9-9F33FEF69FF5}"/>
              </a:ext>
            </a:extLst>
          </p:cNvPr>
          <p:cNvCxnSpPr>
            <a:cxnSpLocks/>
            <a:stCxn id="14" idx="0"/>
            <a:endCxn id="39" idx="1"/>
          </p:cNvCxnSpPr>
          <p:nvPr/>
        </p:nvCxnSpPr>
        <p:spPr>
          <a:xfrm rot="16200000" flipH="1">
            <a:off x="4520481" y="3671098"/>
            <a:ext cx="1234677" cy="3296020"/>
          </a:xfrm>
          <a:prstGeom prst="bentConnector4">
            <a:avLst>
              <a:gd name="adj1" fmla="val -18515"/>
              <a:gd name="adj2" fmla="val 85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A5F88FA8-7DCF-3649-83D6-1597CA9CBA39}"/>
              </a:ext>
            </a:extLst>
          </p:cNvPr>
          <p:cNvCxnSpPr>
            <a:cxnSpLocks/>
            <a:stCxn id="16" idx="0"/>
            <a:endCxn id="39" idx="1"/>
          </p:cNvCxnSpPr>
          <p:nvPr/>
        </p:nvCxnSpPr>
        <p:spPr>
          <a:xfrm rot="16200000" flipH="1">
            <a:off x="4892622" y="4043239"/>
            <a:ext cx="1234677" cy="2551738"/>
          </a:xfrm>
          <a:prstGeom prst="bentConnector4">
            <a:avLst>
              <a:gd name="adj1" fmla="val -18515"/>
              <a:gd name="adj2" fmla="val 81614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257006A-C3F0-5641-A732-71776CAA7C24}"/>
              </a:ext>
            </a:extLst>
          </p:cNvPr>
          <p:cNvCxnSpPr>
            <a:cxnSpLocks/>
            <a:stCxn id="17" idx="0"/>
            <a:endCxn id="39" idx="1"/>
          </p:cNvCxnSpPr>
          <p:nvPr/>
        </p:nvCxnSpPr>
        <p:spPr>
          <a:xfrm rot="16200000" flipH="1">
            <a:off x="5269853" y="4420470"/>
            <a:ext cx="1231737" cy="1800216"/>
          </a:xfrm>
          <a:prstGeom prst="bentConnector4">
            <a:avLst>
              <a:gd name="adj1" fmla="val -18559"/>
              <a:gd name="adj2" fmla="val 73895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44AA471-1BCF-DA48-814A-2A4BFD25BC83}"/>
              </a:ext>
            </a:extLst>
          </p:cNvPr>
          <p:cNvCxnSpPr>
            <a:cxnSpLocks/>
            <a:stCxn id="18" idx="0"/>
            <a:endCxn id="39" idx="1"/>
          </p:cNvCxnSpPr>
          <p:nvPr/>
        </p:nvCxnSpPr>
        <p:spPr>
          <a:xfrm rot="16200000" flipH="1">
            <a:off x="5623968" y="4774585"/>
            <a:ext cx="1234677" cy="1089046"/>
          </a:xfrm>
          <a:prstGeom prst="bentConnector4">
            <a:avLst>
              <a:gd name="adj1" fmla="val -18515"/>
              <a:gd name="adj2" fmla="val 5649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B4D9134A-F1CB-C84C-9188-BD624208CEF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32482" y="3643427"/>
            <a:ext cx="1234677" cy="3296020"/>
          </a:xfrm>
          <a:prstGeom prst="bentConnector4">
            <a:avLst>
              <a:gd name="adj1" fmla="val -18515"/>
              <a:gd name="adj2" fmla="val 85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EAB1E802-F343-9D49-BC8F-43F4EDCDFD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04623" y="4015568"/>
            <a:ext cx="1234677" cy="2551738"/>
          </a:xfrm>
          <a:prstGeom prst="bentConnector4">
            <a:avLst>
              <a:gd name="adj1" fmla="val -18515"/>
              <a:gd name="adj2" fmla="val 81614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C5E5749D-8475-324C-930A-763B1FD699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81854" y="4392799"/>
            <a:ext cx="1231737" cy="1800216"/>
          </a:xfrm>
          <a:prstGeom prst="bentConnector4">
            <a:avLst>
              <a:gd name="adj1" fmla="val -18559"/>
              <a:gd name="adj2" fmla="val 73895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BFF1BA4-5DF8-0148-86B9-FC8115D636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35969" y="4746914"/>
            <a:ext cx="1234677" cy="1089046"/>
          </a:xfrm>
          <a:prstGeom prst="bentConnector4">
            <a:avLst>
              <a:gd name="adj1" fmla="val -18515"/>
              <a:gd name="adj2" fmla="val 5649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7DC1DDD1-82D0-994C-BC73-BC335503A8F9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 flipV="1">
            <a:off x="6081906" y="2007084"/>
            <a:ext cx="418770" cy="8222154"/>
          </a:xfrm>
          <a:prstGeom prst="bentConnector4">
            <a:avLst>
              <a:gd name="adj1" fmla="val -54588"/>
              <a:gd name="adj2" fmla="val 9418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1E7E377-DAD4-7D43-B28C-99B3D670C3F0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 flipV="1">
            <a:off x="6013444" y="5936447"/>
            <a:ext cx="772386" cy="156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8D54A9B-C54A-F343-B3D4-FB74260CB003}"/>
              </a:ext>
            </a:extLst>
          </p:cNvPr>
          <p:cNvCxnSpPr>
            <a:cxnSpLocks/>
          </p:cNvCxnSpPr>
          <p:nvPr/>
        </p:nvCxnSpPr>
        <p:spPr>
          <a:xfrm flipV="1">
            <a:off x="9627714" y="5893130"/>
            <a:ext cx="772386" cy="156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6AA0C8-0711-C245-B808-E6533D991268}"/>
              </a:ext>
            </a:extLst>
          </p:cNvPr>
          <p:cNvSpPr/>
          <p:nvPr/>
        </p:nvSpPr>
        <p:spPr>
          <a:xfrm>
            <a:off x="3173149" y="3183731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baseline="30000" dirty="0"/>
              <a:t>*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BE99B6-2FFD-2A4A-BE0D-935543820685}"/>
              </a:ext>
            </a:extLst>
          </p:cNvPr>
          <p:cNvSpPr/>
          <p:nvPr/>
        </p:nvSpPr>
        <p:spPr>
          <a:xfrm>
            <a:off x="3917431" y="3183731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2</a:t>
            </a:r>
            <a:r>
              <a:rPr lang="en-US" b="1" baseline="30000" dirty="0"/>
              <a:t>*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A94761E-0EDD-594D-93B1-DDFFB1346846}"/>
              </a:ext>
            </a:extLst>
          </p:cNvPr>
          <p:cNvSpPr/>
          <p:nvPr/>
        </p:nvSpPr>
        <p:spPr>
          <a:xfrm>
            <a:off x="4668953" y="3186671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3</a:t>
            </a:r>
            <a:r>
              <a:rPr lang="en-US" b="1" baseline="30000" dirty="0"/>
              <a:t>*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D8F2F29-94E7-E141-AD0D-BD1265B27E38}"/>
              </a:ext>
            </a:extLst>
          </p:cNvPr>
          <p:cNvSpPr/>
          <p:nvPr/>
        </p:nvSpPr>
        <p:spPr>
          <a:xfrm>
            <a:off x="5380123" y="3183731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4</a:t>
            </a:r>
            <a:r>
              <a:rPr lang="en-US" b="1" baseline="30000" dirty="0"/>
              <a:t>*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2B15E0-40A5-684F-AF5E-54050D368351}"/>
              </a:ext>
            </a:extLst>
          </p:cNvPr>
          <p:cNvSpPr/>
          <p:nvPr/>
        </p:nvSpPr>
        <p:spPr>
          <a:xfrm>
            <a:off x="3278063" y="3895454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3B63C553-51A4-034D-AF98-75BD7BCD82F9}"/>
              </a:ext>
            </a:extLst>
          </p:cNvPr>
          <p:cNvCxnSpPr>
            <a:cxnSpLocks/>
            <a:stCxn id="14" idx="2"/>
            <a:endCxn id="3" idx="1"/>
          </p:cNvCxnSpPr>
          <p:nvPr/>
        </p:nvCxnSpPr>
        <p:spPr>
          <a:xfrm rot="10800000" flipH="1">
            <a:off x="3173149" y="4084430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D4A7331-53D8-954E-9B2B-F88778EE991F}"/>
              </a:ext>
            </a:extLst>
          </p:cNvPr>
          <p:cNvCxnSpPr>
            <a:cxnSpLocks/>
            <a:stCxn id="42" idx="2"/>
            <a:endCxn id="3" idx="1"/>
          </p:cNvCxnSpPr>
          <p:nvPr/>
        </p:nvCxnSpPr>
        <p:spPr>
          <a:xfrm rot="10800000" flipH="1" flipV="1">
            <a:off x="3173149" y="3435190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1914F3A-C7DC-5447-8A26-A93190BB5339}"/>
              </a:ext>
            </a:extLst>
          </p:cNvPr>
          <p:cNvSpPr/>
          <p:nvPr/>
        </p:nvSpPr>
        <p:spPr>
          <a:xfrm>
            <a:off x="4028903" y="3911978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5A668CD-6036-1F4B-AC60-DA41440F9BE3}"/>
              </a:ext>
            </a:extLst>
          </p:cNvPr>
          <p:cNvCxnSpPr>
            <a:cxnSpLocks/>
            <a:endCxn id="54" idx="1"/>
          </p:cNvCxnSpPr>
          <p:nvPr/>
        </p:nvCxnSpPr>
        <p:spPr>
          <a:xfrm rot="10800000" flipH="1">
            <a:off x="3923989" y="4100954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8FD406C-F877-014B-8004-1E23A5B4C49E}"/>
              </a:ext>
            </a:extLst>
          </p:cNvPr>
          <p:cNvCxnSpPr>
            <a:cxnSpLocks/>
            <a:endCxn id="54" idx="1"/>
          </p:cNvCxnSpPr>
          <p:nvPr/>
        </p:nvCxnSpPr>
        <p:spPr>
          <a:xfrm rot="10800000" flipH="1" flipV="1">
            <a:off x="3923989" y="3451714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AA081B7-79FC-3D40-A4F7-05BF5B850D3E}"/>
              </a:ext>
            </a:extLst>
          </p:cNvPr>
          <p:cNvSpPr/>
          <p:nvPr/>
        </p:nvSpPr>
        <p:spPr>
          <a:xfrm>
            <a:off x="4779743" y="3928502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60473756-D20A-DC40-9F7B-DD21F21831EA}"/>
              </a:ext>
            </a:extLst>
          </p:cNvPr>
          <p:cNvCxnSpPr>
            <a:cxnSpLocks/>
            <a:endCxn id="57" idx="1"/>
          </p:cNvCxnSpPr>
          <p:nvPr/>
        </p:nvCxnSpPr>
        <p:spPr>
          <a:xfrm rot="10800000" flipH="1">
            <a:off x="4674829" y="4117478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ED03EE0-7AB6-024A-8C54-2FCF0FB03E3A}"/>
              </a:ext>
            </a:extLst>
          </p:cNvPr>
          <p:cNvCxnSpPr>
            <a:cxnSpLocks/>
            <a:endCxn id="57" idx="1"/>
          </p:cNvCxnSpPr>
          <p:nvPr/>
        </p:nvCxnSpPr>
        <p:spPr>
          <a:xfrm rot="10800000" flipH="1" flipV="1">
            <a:off x="4674829" y="3468238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6A8B35F-64F1-3F4D-86C7-C5FA6F767711}"/>
              </a:ext>
            </a:extLst>
          </p:cNvPr>
          <p:cNvSpPr/>
          <p:nvPr/>
        </p:nvSpPr>
        <p:spPr>
          <a:xfrm>
            <a:off x="5530583" y="3945026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B7C207CF-C0D5-EE40-A966-A2675F558548}"/>
              </a:ext>
            </a:extLst>
          </p:cNvPr>
          <p:cNvCxnSpPr>
            <a:cxnSpLocks/>
            <a:endCxn id="61" idx="1"/>
          </p:cNvCxnSpPr>
          <p:nvPr/>
        </p:nvCxnSpPr>
        <p:spPr>
          <a:xfrm rot="10800000" flipH="1">
            <a:off x="5425669" y="4134002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82B5F828-8817-3F48-9941-D57B97CCA0B4}"/>
              </a:ext>
            </a:extLst>
          </p:cNvPr>
          <p:cNvCxnSpPr>
            <a:cxnSpLocks/>
            <a:endCxn id="61" idx="1"/>
          </p:cNvCxnSpPr>
          <p:nvPr/>
        </p:nvCxnSpPr>
        <p:spPr>
          <a:xfrm rot="10800000" flipH="1" flipV="1">
            <a:off x="5425669" y="3484762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CB9556E-E928-654F-A34E-2A3128DAC39F}"/>
              </a:ext>
            </a:extLst>
          </p:cNvPr>
          <p:cNvSpPr/>
          <p:nvPr/>
        </p:nvSpPr>
        <p:spPr>
          <a:xfrm>
            <a:off x="6785830" y="3176026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baseline="30000" dirty="0"/>
              <a:t>*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0FC5EBE-44F0-6845-A2BA-9744C05FDDF7}"/>
              </a:ext>
            </a:extLst>
          </p:cNvPr>
          <p:cNvSpPr/>
          <p:nvPr/>
        </p:nvSpPr>
        <p:spPr>
          <a:xfrm>
            <a:off x="7530112" y="3176026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2</a:t>
            </a:r>
            <a:r>
              <a:rPr lang="en-US" b="1" baseline="30000" dirty="0"/>
              <a:t>*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5CA1F2-3ABC-5547-9BCE-49553DD812BE}"/>
              </a:ext>
            </a:extLst>
          </p:cNvPr>
          <p:cNvSpPr/>
          <p:nvPr/>
        </p:nvSpPr>
        <p:spPr>
          <a:xfrm>
            <a:off x="8281634" y="3178966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3</a:t>
            </a:r>
            <a:r>
              <a:rPr lang="en-US" b="1" baseline="30000" dirty="0"/>
              <a:t>*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97A4975-A66E-2B46-BD8A-A10C1E16359C}"/>
              </a:ext>
            </a:extLst>
          </p:cNvPr>
          <p:cNvSpPr/>
          <p:nvPr/>
        </p:nvSpPr>
        <p:spPr>
          <a:xfrm>
            <a:off x="8992804" y="3176026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4</a:t>
            </a:r>
            <a:r>
              <a:rPr lang="en-US" b="1" baseline="30000" dirty="0"/>
              <a:t>*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1A19003-86CF-A243-A1F3-F656933726AE}"/>
              </a:ext>
            </a:extLst>
          </p:cNvPr>
          <p:cNvSpPr/>
          <p:nvPr/>
        </p:nvSpPr>
        <p:spPr>
          <a:xfrm>
            <a:off x="6890744" y="3887749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DC9CFEE-2C05-D945-844F-AC5BBE5970E2}"/>
              </a:ext>
            </a:extLst>
          </p:cNvPr>
          <p:cNvCxnSpPr>
            <a:cxnSpLocks/>
            <a:endCxn id="69" idx="1"/>
          </p:cNvCxnSpPr>
          <p:nvPr/>
        </p:nvCxnSpPr>
        <p:spPr>
          <a:xfrm rot="10800000" flipH="1">
            <a:off x="6785830" y="4076725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33FD01C9-54FD-1246-855D-A67AB7706871}"/>
              </a:ext>
            </a:extLst>
          </p:cNvPr>
          <p:cNvCxnSpPr>
            <a:cxnSpLocks/>
            <a:stCxn id="64" idx="2"/>
            <a:endCxn id="69" idx="1"/>
          </p:cNvCxnSpPr>
          <p:nvPr/>
        </p:nvCxnSpPr>
        <p:spPr>
          <a:xfrm rot="10800000" flipH="1" flipV="1">
            <a:off x="6785830" y="3427485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626C7405-7B79-B948-906D-45226A94A324}"/>
              </a:ext>
            </a:extLst>
          </p:cNvPr>
          <p:cNvSpPr/>
          <p:nvPr/>
        </p:nvSpPr>
        <p:spPr>
          <a:xfrm>
            <a:off x="7641584" y="3904273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36604419-1E8F-8140-941C-494152B96430}"/>
              </a:ext>
            </a:extLst>
          </p:cNvPr>
          <p:cNvCxnSpPr>
            <a:cxnSpLocks/>
            <a:endCxn id="72" idx="1"/>
          </p:cNvCxnSpPr>
          <p:nvPr/>
        </p:nvCxnSpPr>
        <p:spPr>
          <a:xfrm rot="10800000" flipH="1">
            <a:off x="7536670" y="4093249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068A72FD-B00C-B148-84C2-9B6372600C6F}"/>
              </a:ext>
            </a:extLst>
          </p:cNvPr>
          <p:cNvCxnSpPr>
            <a:cxnSpLocks/>
            <a:endCxn id="72" idx="1"/>
          </p:cNvCxnSpPr>
          <p:nvPr/>
        </p:nvCxnSpPr>
        <p:spPr>
          <a:xfrm rot="10800000" flipH="1" flipV="1">
            <a:off x="7536670" y="3444009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362B863F-F5C8-F94E-87BF-20E1C2EE7728}"/>
              </a:ext>
            </a:extLst>
          </p:cNvPr>
          <p:cNvSpPr/>
          <p:nvPr/>
        </p:nvSpPr>
        <p:spPr>
          <a:xfrm>
            <a:off x="8392424" y="3920797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0A0B50F7-2C36-274D-BDF1-744357B2AEE3}"/>
              </a:ext>
            </a:extLst>
          </p:cNvPr>
          <p:cNvCxnSpPr>
            <a:cxnSpLocks/>
            <a:endCxn id="79" idx="1"/>
          </p:cNvCxnSpPr>
          <p:nvPr/>
        </p:nvCxnSpPr>
        <p:spPr>
          <a:xfrm rot="10800000" flipH="1">
            <a:off x="8287510" y="4109773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22B4B3F4-EBC6-5045-A40B-02A6191BC0FC}"/>
              </a:ext>
            </a:extLst>
          </p:cNvPr>
          <p:cNvCxnSpPr>
            <a:cxnSpLocks/>
            <a:endCxn id="79" idx="1"/>
          </p:cNvCxnSpPr>
          <p:nvPr/>
        </p:nvCxnSpPr>
        <p:spPr>
          <a:xfrm rot="10800000" flipH="1" flipV="1">
            <a:off x="8287510" y="3460533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5157067-A68B-894C-8DFC-1D181E317D1C}"/>
              </a:ext>
            </a:extLst>
          </p:cNvPr>
          <p:cNvSpPr/>
          <p:nvPr/>
        </p:nvSpPr>
        <p:spPr>
          <a:xfrm>
            <a:off x="9143264" y="3937321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1D04C081-224A-0947-8089-6004CCA4274F}"/>
              </a:ext>
            </a:extLst>
          </p:cNvPr>
          <p:cNvCxnSpPr>
            <a:cxnSpLocks/>
            <a:endCxn id="83" idx="1"/>
          </p:cNvCxnSpPr>
          <p:nvPr/>
        </p:nvCxnSpPr>
        <p:spPr>
          <a:xfrm rot="10800000" flipH="1">
            <a:off x="9038350" y="4126297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0CEAB785-0063-E347-B1A4-F84ECE52EBE1}"/>
              </a:ext>
            </a:extLst>
          </p:cNvPr>
          <p:cNvCxnSpPr>
            <a:cxnSpLocks/>
            <a:endCxn id="83" idx="1"/>
          </p:cNvCxnSpPr>
          <p:nvPr/>
        </p:nvCxnSpPr>
        <p:spPr>
          <a:xfrm rot="10800000" flipH="1" flipV="1">
            <a:off x="9038350" y="3477057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0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5" grpId="0" animBg="1"/>
      <p:bldP spid="47" grpId="0" animBg="1"/>
      <p:bldP spid="3" grpId="0" animBg="1"/>
      <p:bldP spid="54" grpId="0" animBg="1"/>
      <p:bldP spid="57" grpId="0" animBg="1"/>
      <p:bldP spid="61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9" grpId="0" animBg="1"/>
      <p:bldP spid="8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Training 2: Conditional denoising </a:t>
            </a:r>
            <a:br>
              <a:rPr lang="en-US" dirty="0"/>
            </a:br>
            <a:r>
              <a:rPr lang="en-US" dirty="0"/>
              <a:t>autoencoder</a:t>
            </a:r>
          </a:p>
          <a:p>
            <a:r>
              <a:rPr lang="en-US" dirty="0"/>
              <a:t>A denoising autoencoder learns </a:t>
            </a:r>
            <a:br>
              <a:rPr lang="en-US" dirty="0"/>
            </a:br>
            <a:r>
              <a:rPr lang="en-US" dirty="0"/>
              <a:t>to hill climb </a:t>
            </a:r>
            <a:br>
              <a:rPr lang="en-US" dirty="0"/>
            </a:br>
            <a:r>
              <a:rPr lang="en-US" sz="2400" dirty="0"/>
              <a:t>[Vincent, 2011; Alain &amp; </a:t>
            </a:r>
            <a:r>
              <a:rPr lang="en-US" sz="2400" dirty="0" err="1"/>
              <a:t>Bengio</a:t>
            </a:r>
            <a:r>
              <a:rPr lang="en-US" sz="2400" dirty="0"/>
              <a:t>, 2013]</a:t>
            </a:r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Non-autoregressive modeling </a:t>
            </a:r>
            <a:br>
              <a:rPr lang="en-US" dirty="0"/>
            </a:br>
            <a:r>
              <a:rPr lang="en-US" dirty="0"/>
              <a:t>by iterative refinement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409EA-890F-624F-816D-10FA047E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18" y="3875179"/>
            <a:ext cx="2171446" cy="38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BBD3A1-B736-F148-BEEA-9833BD7E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18" y="4294753"/>
            <a:ext cx="3410878" cy="392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9F2B3-8D3D-3247-8D75-3F7A2CBB1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14" y="1326056"/>
            <a:ext cx="5987171" cy="53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173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Training 2: Conditional </a:t>
            </a:r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US" dirty="0"/>
          </a:p>
          <a:p>
            <a:r>
              <a:rPr lang="en-US" dirty="0"/>
              <a:t>A denoising autoencoder learns to hill climb </a:t>
            </a:r>
            <a:br>
              <a:rPr lang="en-US" dirty="0"/>
            </a:br>
            <a:r>
              <a:rPr lang="en-US" sz="2400" dirty="0"/>
              <a:t>[Vincent, 2011; Alain &amp; </a:t>
            </a:r>
            <a:r>
              <a:rPr lang="en-US" sz="2400" dirty="0" err="1"/>
              <a:t>Bengio</a:t>
            </a:r>
            <a:r>
              <a:rPr lang="en-US" sz="2400" dirty="0"/>
              <a:t>, 2013]</a:t>
            </a:r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Non-autoregressive modeling </a:t>
            </a:r>
            <a:br>
              <a:rPr lang="en-US" dirty="0"/>
            </a:br>
            <a:r>
              <a:rPr lang="en-US" dirty="0"/>
              <a:t>by iterative refinement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409EA-890F-624F-816D-10FA047E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18" y="3084663"/>
            <a:ext cx="2171446" cy="38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BBD3A1-B736-F148-BEEA-9833BD7E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18" y="3504237"/>
            <a:ext cx="3410878" cy="39287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4A424EF-AA8E-7F4B-A795-9F4634B24B7B}"/>
              </a:ext>
            </a:extLst>
          </p:cNvPr>
          <p:cNvSpPr/>
          <p:nvPr/>
        </p:nvSpPr>
        <p:spPr>
          <a:xfrm>
            <a:off x="10303869" y="5588660"/>
            <a:ext cx="1074420" cy="89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X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C410DE3-63FC-0742-9103-CF5DD458E06C}"/>
              </a:ext>
            </a:extLst>
          </p:cNvPr>
          <p:cNvSpPr/>
          <p:nvPr/>
        </p:nvSpPr>
        <p:spPr>
          <a:xfrm>
            <a:off x="6998369" y="485442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C9E9F5A-6AD5-E24F-8ED4-22FA6C438F62}"/>
              </a:ext>
            </a:extLst>
          </p:cNvPr>
          <p:cNvSpPr/>
          <p:nvPr/>
        </p:nvSpPr>
        <p:spPr>
          <a:xfrm>
            <a:off x="7742651" y="485442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E5B630D-51A0-564B-8FF0-B839A147FC78}"/>
              </a:ext>
            </a:extLst>
          </p:cNvPr>
          <p:cNvSpPr/>
          <p:nvPr/>
        </p:nvSpPr>
        <p:spPr>
          <a:xfrm>
            <a:off x="8494173" y="485736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y3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7D50FC0-54B1-A040-9A3C-89638BA9CEE2}"/>
              </a:ext>
            </a:extLst>
          </p:cNvPr>
          <p:cNvSpPr/>
          <p:nvPr/>
        </p:nvSpPr>
        <p:spPr>
          <a:xfrm>
            <a:off x="9205343" y="4854424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y4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447C248-68D0-AD4D-BD4B-38E8616CA193}"/>
              </a:ext>
            </a:extLst>
          </p:cNvPr>
          <p:cNvCxnSpPr>
            <a:cxnSpLocks/>
          </p:cNvCxnSpPr>
          <p:nvPr/>
        </p:nvCxnSpPr>
        <p:spPr>
          <a:xfrm flipV="1">
            <a:off x="7315030" y="535734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E2564D2-E466-9446-AD93-F11991D4620A}"/>
              </a:ext>
            </a:extLst>
          </p:cNvPr>
          <p:cNvCxnSpPr>
            <a:cxnSpLocks/>
          </p:cNvCxnSpPr>
          <p:nvPr/>
        </p:nvCxnSpPr>
        <p:spPr>
          <a:xfrm flipV="1">
            <a:off x="8059312" y="535734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BE4012C-CBFB-0F43-ACB9-285BEC9647E5}"/>
              </a:ext>
            </a:extLst>
          </p:cNvPr>
          <p:cNvCxnSpPr>
            <a:cxnSpLocks/>
          </p:cNvCxnSpPr>
          <p:nvPr/>
        </p:nvCxnSpPr>
        <p:spPr>
          <a:xfrm flipV="1">
            <a:off x="8810834" y="536028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D385E8C-490F-AE4B-BED8-923315D331FC}"/>
              </a:ext>
            </a:extLst>
          </p:cNvPr>
          <p:cNvCxnSpPr>
            <a:cxnSpLocks/>
          </p:cNvCxnSpPr>
          <p:nvPr/>
        </p:nvCxnSpPr>
        <p:spPr>
          <a:xfrm flipV="1">
            <a:off x="9522004" y="5357344"/>
            <a:ext cx="0" cy="37406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78145AB-AD2D-4B45-9597-2C419E46FE65}"/>
              </a:ext>
            </a:extLst>
          </p:cNvPr>
          <p:cNvSpPr/>
          <p:nvPr/>
        </p:nvSpPr>
        <p:spPr>
          <a:xfrm>
            <a:off x="6998369" y="5729294"/>
            <a:ext cx="2840295" cy="7509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90648C77-376D-0848-8D62-B026234790D7}"/>
              </a:ext>
            </a:extLst>
          </p:cNvPr>
          <p:cNvCxnSpPr>
            <a:cxnSpLocks/>
            <a:stCxn id="86" idx="2"/>
            <a:endCxn id="97" idx="1"/>
          </p:cNvCxnSpPr>
          <p:nvPr/>
        </p:nvCxnSpPr>
        <p:spPr>
          <a:xfrm rot="5400000" flipH="1">
            <a:off x="8731997" y="4371119"/>
            <a:ext cx="375453" cy="3842710"/>
          </a:xfrm>
          <a:prstGeom prst="bentConnector4">
            <a:avLst>
              <a:gd name="adj1" fmla="val -60886"/>
              <a:gd name="adj2" fmla="val 10594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C602291B-CE0D-8D4A-B630-E33285B9FC66}"/>
              </a:ext>
            </a:extLst>
          </p:cNvPr>
          <p:cNvSpPr/>
          <p:nvPr/>
        </p:nvSpPr>
        <p:spPr>
          <a:xfrm>
            <a:off x="6998369" y="3336385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baseline="30000" dirty="0"/>
              <a:t>*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C3F418E-5ADE-BF41-9E3F-9B9FEC980B99}"/>
              </a:ext>
            </a:extLst>
          </p:cNvPr>
          <p:cNvSpPr/>
          <p:nvPr/>
        </p:nvSpPr>
        <p:spPr>
          <a:xfrm>
            <a:off x="7742651" y="3336385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2</a:t>
            </a:r>
            <a:r>
              <a:rPr lang="en-US" b="1" baseline="30000" dirty="0"/>
              <a:t>*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4878A1B-2A02-FD4A-B4B0-C8A6C145C28A}"/>
              </a:ext>
            </a:extLst>
          </p:cNvPr>
          <p:cNvSpPr/>
          <p:nvPr/>
        </p:nvSpPr>
        <p:spPr>
          <a:xfrm>
            <a:off x="8494173" y="3339325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3</a:t>
            </a:r>
            <a:r>
              <a:rPr lang="en-US" b="1" baseline="30000" dirty="0"/>
              <a:t>*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492B226-8052-784F-91F0-E12FB3C81B6A}"/>
              </a:ext>
            </a:extLst>
          </p:cNvPr>
          <p:cNvSpPr/>
          <p:nvPr/>
        </p:nvSpPr>
        <p:spPr>
          <a:xfrm>
            <a:off x="9205343" y="3336385"/>
            <a:ext cx="633321" cy="5029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  <a:r>
              <a:rPr lang="en-US" b="1" baseline="-25000" dirty="0"/>
              <a:t>4</a:t>
            </a:r>
            <a:r>
              <a:rPr lang="en-US" b="1" baseline="30000" dirty="0"/>
              <a:t>*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CC83904-5234-0A4C-AF0B-BD6B7C264751}"/>
              </a:ext>
            </a:extLst>
          </p:cNvPr>
          <p:cNvSpPr/>
          <p:nvPr/>
        </p:nvSpPr>
        <p:spPr>
          <a:xfrm>
            <a:off x="7103283" y="4048108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90741BEF-6485-8848-9629-5FD4F80EF579}"/>
              </a:ext>
            </a:extLst>
          </p:cNvPr>
          <p:cNvCxnSpPr>
            <a:cxnSpLocks/>
            <a:stCxn id="100" idx="2"/>
            <a:endCxn id="87" idx="1"/>
          </p:cNvCxnSpPr>
          <p:nvPr/>
        </p:nvCxnSpPr>
        <p:spPr>
          <a:xfrm rot="10800000" flipH="1">
            <a:off x="6998369" y="4237084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078D40BC-0B49-6740-AF81-07165295CD56}"/>
              </a:ext>
            </a:extLst>
          </p:cNvPr>
          <p:cNvCxnSpPr>
            <a:cxnSpLocks/>
            <a:endCxn id="87" idx="1"/>
          </p:cNvCxnSpPr>
          <p:nvPr/>
        </p:nvCxnSpPr>
        <p:spPr>
          <a:xfrm rot="10800000" flipH="1" flipV="1">
            <a:off x="6998369" y="3587844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D2C68F2-7AF8-5C44-BE62-396D12FC50AC}"/>
              </a:ext>
            </a:extLst>
          </p:cNvPr>
          <p:cNvSpPr/>
          <p:nvPr/>
        </p:nvSpPr>
        <p:spPr>
          <a:xfrm>
            <a:off x="7854123" y="4064632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7D13A978-8205-094D-96B3-63BA8F9895FB}"/>
              </a:ext>
            </a:extLst>
          </p:cNvPr>
          <p:cNvCxnSpPr>
            <a:cxnSpLocks/>
          </p:cNvCxnSpPr>
          <p:nvPr/>
        </p:nvCxnSpPr>
        <p:spPr>
          <a:xfrm rot="10800000" flipH="1">
            <a:off x="7749209" y="4253608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D6103B7A-D16A-D542-BB79-EB5795F4C42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749209" y="3604368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4B68525-ACE4-8143-8B55-C428572AFC13}"/>
              </a:ext>
            </a:extLst>
          </p:cNvPr>
          <p:cNvSpPr/>
          <p:nvPr/>
        </p:nvSpPr>
        <p:spPr>
          <a:xfrm>
            <a:off x="8604963" y="4081156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649ADB2A-93C8-4848-8B58-8BC0F1B57181}"/>
              </a:ext>
            </a:extLst>
          </p:cNvPr>
          <p:cNvCxnSpPr>
            <a:cxnSpLocks/>
          </p:cNvCxnSpPr>
          <p:nvPr/>
        </p:nvCxnSpPr>
        <p:spPr>
          <a:xfrm rot="10800000" flipH="1">
            <a:off x="8500049" y="4270132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E92C2AD8-241D-1745-86E6-504F6F6FC78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500049" y="3620892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3D00E97-82F3-6D44-B276-7329ADD4BAF8}"/>
              </a:ext>
            </a:extLst>
          </p:cNvPr>
          <p:cNvSpPr/>
          <p:nvPr/>
        </p:nvSpPr>
        <p:spPr>
          <a:xfrm>
            <a:off x="9355803" y="4097680"/>
            <a:ext cx="423492" cy="3779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CE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FE9F40C1-2272-9B4B-9765-2CBA7D8EFB83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50889" y="4286656"/>
            <a:ext cx="104914" cy="868800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D57018AB-8756-1C46-821E-60B7318A77A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250889" y="3637416"/>
            <a:ext cx="104914" cy="649239"/>
          </a:xfrm>
          <a:prstGeom prst="bentConnector3">
            <a:avLst>
              <a:gd name="adj1" fmla="val -217893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BD1F14C-52B3-174F-836D-B3804C43C0AD}"/>
              </a:ext>
            </a:extLst>
          </p:cNvPr>
          <p:cNvSpPr/>
          <p:nvPr/>
        </p:nvSpPr>
        <p:spPr>
          <a:xfrm>
            <a:off x="3061868" y="4076979"/>
            <a:ext cx="2550189" cy="5117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Corruption Function C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70CD65A-3E38-A243-8D68-3C2D0F24B5D9}"/>
              </a:ext>
            </a:extLst>
          </p:cNvPr>
          <p:cNvSpPr/>
          <p:nvPr/>
        </p:nvSpPr>
        <p:spPr>
          <a:xfrm>
            <a:off x="2904879" y="4965867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z1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B5EB8674-4D56-6B47-976B-C168AC46E5DB}"/>
              </a:ext>
            </a:extLst>
          </p:cNvPr>
          <p:cNvSpPr/>
          <p:nvPr/>
        </p:nvSpPr>
        <p:spPr>
          <a:xfrm>
            <a:off x="3649161" y="4965867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z2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940A058-D038-CB49-8878-6725F236F603}"/>
              </a:ext>
            </a:extLst>
          </p:cNvPr>
          <p:cNvSpPr/>
          <p:nvPr/>
        </p:nvSpPr>
        <p:spPr>
          <a:xfrm>
            <a:off x="4400683" y="4968807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z3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ADB8534-035C-6245-AEA2-83DA598C8733}"/>
              </a:ext>
            </a:extLst>
          </p:cNvPr>
          <p:cNvSpPr/>
          <p:nvPr/>
        </p:nvSpPr>
        <p:spPr>
          <a:xfrm>
            <a:off x="5111853" y="4965867"/>
            <a:ext cx="633321" cy="5029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z4</a:t>
            </a:r>
          </a:p>
        </p:txBody>
      </p: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16A06779-5CC2-E84E-A516-B67052DDA8A0}"/>
              </a:ext>
            </a:extLst>
          </p:cNvPr>
          <p:cNvCxnSpPr>
            <a:cxnSpLocks/>
            <a:stCxn id="99" idx="0"/>
            <a:endCxn id="115" idx="3"/>
          </p:cNvCxnSpPr>
          <p:nvPr/>
        </p:nvCxnSpPr>
        <p:spPr>
          <a:xfrm rot="16200000" flipH="1" flipV="1">
            <a:off x="5965312" y="2983129"/>
            <a:ext cx="996463" cy="1702973"/>
          </a:xfrm>
          <a:prstGeom prst="bentConnector4">
            <a:avLst>
              <a:gd name="adj1" fmla="val -22941"/>
              <a:gd name="adj2" fmla="val 59297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638CD12-3A6D-654F-B0D9-5E27DDBA5F4E}"/>
              </a:ext>
            </a:extLst>
          </p:cNvPr>
          <p:cNvCxnSpPr>
            <a:cxnSpLocks/>
            <a:stCxn id="100" idx="0"/>
            <a:endCxn id="115" idx="3"/>
          </p:cNvCxnSpPr>
          <p:nvPr/>
        </p:nvCxnSpPr>
        <p:spPr>
          <a:xfrm rot="16200000" flipH="1" flipV="1">
            <a:off x="6337453" y="2610988"/>
            <a:ext cx="996463" cy="2447255"/>
          </a:xfrm>
          <a:prstGeom prst="bentConnector4">
            <a:avLst>
              <a:gd name="adj1" fmla="val -22941"/>
              <a:gd name="adj2" fmla="val 71914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61803CD9-DA0D-4346-978F-F9AF67428779}"/>
              </a:ext>
            </a:extLst>
          </p:cNvPr>
          <p:cNvCxnSpPr>
            <a:cxnSpLocks/>
            <a:stCxn id="101" idx="0"/>
            <a:endCxn id="115" idx="3"/>
          </p:cNvCxnSpPr>
          <p:nvPr/>
        </p:nvCxnSpPr>
        <p:spPr>
          <a:xfrm rot="16200000" flipH="1" flipV="1">
            <a:off x="6714684" y="2236697"/>
            <a:ext cx="993523" cy="3198777"/>
          </a:xfrm>
          <a:prstGeom prst="bentConnector4">
            <a:avLst>
              <a:gd name="adj1" fmla="val -23009"/>
              <a:gd name="adj2" fmla="val 782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09447B34-6FCF-A14D-90FF-B88A9D4CF17D}"/>
              </a:ext>
            </a:extLst>
          </p:cNvPr>
          <p:cNvCxnSpPr>
            <a:cxnSpLocks/>
            <a:stCxn id="102" idx="0"/>
            <a:endCxn id="115" idx="3"/>
          </p:cNvCxnSpPr>
          <p:nvPr/>
        </p:nvCxnSpPr>
        <p:spPr>
          <a:xfrm rot="16200000" flipH="1" flipV="1">
            <a:off x="7068799" y="1879642"/>
            <a:ext cx="996463" cy="3909947"/>
          </a:xfrm>
          <a:prstGeom prst="bentConnector4">
            <a:avLst>
              <a:gd name="adj1" fmla="val -22941"/>
              <a:gd name="adj2" fmla="val 8211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6E53E44-2C04-474F-9759-37E1217F36B0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3221540" y="4606093"/>
            <a:ext cx="0" cy="3597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FB838B0-9304-BB43-ACF8-D61CE743C9F0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3965822" y="4606093"/>
            <a:ext cx="0" cy="3597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9CC7607-CDD0-7D4E-B1E3-30227C9A7100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4717344" y="4606093"/>
            <a:ext cx="0" cy="36271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39DB4B1-A5E5-CE43-A4F4-471C2335BFD3}"/>
              </a:ext>
            </a:extLst>
          </p:cNvPr>
          <p:cNvCxnSpPr>
            <a:cxnSpLocks/>
            <a:endCxn id="124" idx="0"/>
          </p:cNvCxnSpPr>
          <p:nvPr/>
        </p:nvCxnSpPr>
        <p:spPr>
          <a:xfrm>
            <a:off x="5428514" y="4588717"/>
            <a:ext cx="0" cy="37715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>
            <a:extLst>
              <a:ext uri="{FF2B5EF4-FFF2-40B4-BE49-F238E27FC236}">
                <a16:creationId xmlns:a16="http://schemas.microsoft.com/office/drawing/2014/main" id="{0457EB91-050C-0243-B1CA-EFF371E3F9F2}"/>
              </a:ext>
            </a:extLst>
          </p:cNvPr>
          <p:cNvCxnSpPr>
            <a:cxnSpLocks/>
            <a:stCxn id="121" idx="4"/>
            <a:endCxn id="97" idx="1"/>
          </p:cNvCxnSpPr>
          <p:nvPr/>
        </p:nvCxnSpPr>
        <p:spPr>
          <a:xfrm rot="16200000" flipH="1">
            <a:off x="4791974" y="3898352"/>
            <a:ext cx="635960" cy="3776829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0CE98D49-6E0A-6D49-AA92-C3841B15B958}"/>
              </a:ext>
            </a:extLst>
          </p:cNvPr>
          <p:cNvCxnSpPr>
            <a:cxnSpLocks/>
            <a:stCxn id="122" idx="4"/>
            <a:endCxn id="97" idx="1"/>
          </p:cNvCxnSpPr>
          <p:nvPr/>
        </p:nvCxnSpPr>
        <p:spPr>
          <a:xfrm rot="16200000" flipH="1">
            <a:off x="5164115" y="4270493"/>
            <a:ext cx="635960" cy="3032547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3D1C8659-C4BE-834A-86CF-44CF02700512}"/>
              </a:ext>
            </a:extLst>
          </p:cNvPr>
          <p:cNvCxnSpPr>
            <a:cxnSpLocks/>
            <a:stCxn id="123" idx="4"/>
            <a:endCxn id="97" idx="1"/>
          </p:cNvCxnSpPr>
          <p:nvPr/>
        </p:nvCxnSpPr>
        <p:spPr>
          <a:xfrm rot="16200000" flipH="1">
            <a:off x="5541346" y="4647724"/>
            <a:ext cx="633020" cy="2281025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01A4340A-ACEA-DE49-A8BE-66ED2C45F30E}"/>
              </a:ext>
            </a:extLst>
          </p:cNvPr>
          <p:cNvCxnSpPr>
            <a:cxnSpLocks/>
            <a:stCxn id="124" idx="4"/>
            <a:endCxn id="97" idx="1"/>
          </p:cNvCxnSpPr>
          <p:nvPr/>
        </p:nvCxnSpPr>
        <p:spPr>
          <a:xfrm rot="16200000" flipH="1">
            <a:off x="5895461" y="5001839"/>
            <a:ext cx="635960" cy="1569855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4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91" grpId="0" animBg="1"/>
      <p:bldP spid="97" grpId="0" animBg="1"/>
      <p:bldP spid="103" grpId="0" animBg="1"/>
      <p:bldP spid="106" grpId="0" animBg="1"/>
      <p:bldP spid="109" grpId="0" animBg="1"/>
      <p:bldP spid="112" grpId="0" animBg="1"/>
      <p:bldP spid="115" grpId="0" animBg="1"/>
      <p:bldP spid="121" grpId="0" animBg="1"/>
      <p:bldP spid="122" grpId="0" animBg="1"/>
      <p:bldP spid="123" grpId="0" animBg="1"/>
      <p:bldP spid="12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F1939E-9D2B-404A-8742-AB6843746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44" y="3719546"/>
            <a:ext cx="6230112" cy="2483901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6860"/>
          </a:xfrm>
        </p:spPr>
        <p:txBody>
          <a:bodyPr>
            <a:normAutofit/>
          </a:bodyPr>
          <a:lstStyle/>
          <a:p>
            <a:r>
              <a:rPr lang="en-US" dirty="0"/>
              <a:t>Lower-bound maximization &amp; Conditional </a:t>
            </a:r>
            <a:r>
              <a:rPr lang="en-US" dirty="0" err="1"/>
              <a:t>Denoising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Mixed Training Objective</a:t>
            </a:r>
          </a:p>
          <a:p>
            <a:pPr lvl="1"/>
            <a:r>
              <a:rPr lang="en-US" dirty="0"/>
              <a:t>Consider L+1 iterations.</a:t>
            </a:r>
          </a:p>
          <a:p>
            <a:pPr lvl="1"/>
            <a:r>
              <a:rPr lang="en-US" dirty="0"/>
              <a:t>At each iteration,</a:t>
            </a:r>
            <a:br>
              <a:rPr lang="en-US" dirty="0"/>
            </a:br>
            <a:r>
              <a:rPr lang="en-US" dirty="0"/>
              <a:t>stochastically choose </a:t>
            </a:r>
            <a:br>
              <a:rPr lang="en-US" dirty="0"/>
            </a:br>
            <a:r>
              <a:rPr lang="en-US" dirty="0"/>
              <a:t>one of the two objectives.</a:t>
            </a:r>
          </a:p>
          <a:p>
            <a:pPr lvl="1"/>
            <a:r>
              <a:rPr lang="en-US" dirty="0"/>
              <a:t>Joint training from scratch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Non-autoregressive modeling </a:t>
            </a:r>
            <a:br>
              <a:rPr lang="en-US" dirty="0"/>
            </a:br>
            <a:r>
              <a:rPr lang="en-US" dirty="0"/>
              <a:t>by iterative refinement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84C1A-E1EC-2041-866D-D4E5547B6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2395538"/>
            <a:ext cx="6184900" cy="124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EBF33-12F5-E641-A8CB-A48823585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70" y="2403872"/>
            <a:ext cx="4800600" cy="1054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5C948-4123-4149-AFE2-729970FEB48F}"/>
              </a:ext>
            </a:extLst>
          </p:cNvPr>
          <p:cNvSpPr txBox="1"/>
          <p:nvPr/>
        </p:nvSpPr>
        <p:spPr>
          <a:xfrm>
            <a:off x="6397625" y="2697490"/>
            <a:ext cx="381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7326807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6860"/>
          </a:xfrm>
        </p:spPr>
        <p:txBody>
          <a:bodyPr>
            <a:normAutofit/>
          </a:bodyPr>
          <a:lstStyle/>
          <a:p>
            <a:r>
              <a:rPr lang="en-US" dirty="0" err="1"/>
              <a:t>En↔Ro</a:t>
            </a:r>
            <a:r>
              <a:rPr lang="en-US" dirty="0"/>
              <a:t> (WMT’16): low-resource machine translation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91.5% translation quality with up to 4x decoding speed-up (on GPU)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Experiments – Machine Translation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D7EC4D-BEC6-8D4C-AA46-F50FC16700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2797" y="2395895"/>
          <a:ext cx="9745475" cy="3327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5648">
                  <a:extLst>
                    <a:ext uri="{9D8B030D-6E8A-4147-A177-3AD203B41FA5}">
                      <a16:colId xmlns:a16="http://schemas.microsoft.com/office/drawing/2014/main" val="2955105729"/>
                    </a:ext>
                  </a:extLst>
                </a:gridCol>
                <a:gridCol w="1492843">
                  <a:extLst>
                    <a:ext uri="{9D8B030D-6E8A-4147-A177-3AD203B41FA5}">
                      <a16:colId xmlns:a16="http://schemas.microsoft.com/office/drawing/2014/main" val="148749024"/>
                    </a:ext>
                  </a:extLst>
                </a:gridCol>
                <a:gridCol w="1624246">
                  <a:extLst>
                    <a:ext uri="{9D8B030D-6E8A-4147-A177-3AD203B41FA5}">
                      <a16:colId xmlns:a16="http://schemas.microsoft.com/office/drawing/2014/main" val="1422186229"/>
                    </a:ext>
                  </a:extLst>
                </a:gridCol>
                <a:gridCol w="1624246">
                  <a:extLst>
                    <a:ext uri="{9D8B030D-6E8A-4147-A177-3AD203B41FA5}">
                      <a16:colId xmlns:a16="http://schemas.microsoft.com/office/drawing/2014/main" val="3941456759"/>
                    </a:ext>
                  </a:extLst>
                </a:gridCol>
                <a:gridCol w="1624246">
                  <a:extLst>
                    <a:ext uri="{9D8B030D-6E8A-4147-A177-3AD203B41FA5}">
                      <a16:colId xmlns:a16="http://schemas.microsoft.com/office/drawing/2014/main" val="583877993"/>
                    </a:ext>
                  </a:extLst>
                </a:gridCol>
                <a:gridCol w="1624246">
                  <a:extLst>
                    <a:ext uri="{9D8B030D-6E8A-4147-A177-3AD203B41FA5}">
                      <a16:colId xmlns:a16="http://schemas.microsoft.com/office/drawing/2014/main" val="3277923389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/>
                        <a:t>Non-Autoregressive?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Decoding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En→Ro</a:t>
                      </a:r>
                      <a:br>
                        <a:rPr lang="en-US" dirty="0"/>
                      </a:br>
                      <a:r>
                        <a:rPr lang="en-US" dirty="0"/>
                        <a:t>(BLEU)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Ro→En</a:t>
                      </a:r>
                      <a:br>
                        <a:rPr lang="en-US" dirty="0"/>
                      </a:br>
                      <a:r>
                        <a:rPr lang="en-US" dirty="0"/>
                        <a:t>(BLEU)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Speed (</a:t>
                      </a:r>
                      <a:r>
                        <a:rPr lang="en-US" dirty="0" err="1"/>
                        <a:t>toks</a:t>
                      </a:r>
                      <a:r>
                        <a:rPr lang="en-US" dirty="0"/>
                        <a:t>/sec)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806236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1426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31.93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6556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Beam (4)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32.40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32.06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7.3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43.3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1951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24.45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25.73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694.2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659842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10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107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18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29.66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61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9556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6860"/>
          </a:xfrm>
        </p:spPr>
        <p:txBody>
          <a:bodyPr>
            <a:normAutofit/>
          </a:bodyPr>
          <a:lstStyle/>
          <a:p>
            <a:r>
              <a:rPr lang="en-US" dirty="0" err="1"/>
              <a:t>En↔De</a:t>
            </a:r>
            <a:r>
              <a:rPr lang="en-US" dirty="0"/>
              <a:t> (WMT’14): moderate-scale machine translation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80% translation quality with up to 2x decoding speed-up (on GPU)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Experiments – Machine Translation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D7EC4D-BEC6-8D4C-AA46-F50FC16700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2797" y="2395895"/>
          <a:ext cx="9745475" cy="3327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5648">
                  <a:extLst>
                    <a:ext uri="{9D8B030D-6E8A-4147-A177-3AD203B41FA5}">
                      <a16:colId xmlns:a16="http://schemas.microsoft.com/office/drawing/2014/main" val="2955105729"/>
                    </a:ext>
                  </a:extLst>
                </a:gridCol>
                <a:gridCol w="1492843">
                  <a:extLst>
                    <a:ext uri="{9D8B030D-6E8A-4147-A177-3AD203B41FA5}">
                      <a16:colId xmlns:a16="http://schemas.microsoft.com/office/drawing/2014/main" val="148749024"/>
                    </a:ext>
                  </a:extLst>
                </a:gridCol>
                <a:gridCol w="1624246">
                  <a:extLst>
                    <a:ext uri="{9D8B030D-6E8A-4147-A177-3AD203B41FA5}">
                      <a16:colId xmlns:a16="http://schemas.microsoft.com/office/drawing/2014/main" val="1422186229"/>
                    </a:ext>
                  </a:extLst>
                </a:gridCol>
                <a:gridCol w="1624246">
                  <a:extLst>
                    <a:ext uri="{9D8B030D-6E8A-4147-A177-3AD203B41FA5}">
                      <a16:colId xmlns:a16="http://schemas.microsoft.com/office/drawing/2014/main" val="3941456759"/>
                    </a:ext>
                  </a:extLst>
                </a:gridCol>
                <a:gridCol w="1624246">
                  <a:extLst>
                    <a:ext uri="{9D8B030D-6E8A-4147-A177-3AD203B41FA5}">
                      <a16:colId xmlns:a16="http://schemas.microsoft.com/office/drawing/2014/main" val="583877993"/>
                    </a:ext>
                  </a:extLst>
                </a:gridCol>
                <a:gridCol w="1624246">
                  <a:extLst>
                    <a:ext uri="{9D8B030D-6E8A-4147-A177-3AD203B41FA5}">
                      <a16:colId xmlns:a16="http://schemas.microsoft.com/office/drawing/2014/main" val="3277923389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/>
                        <a:t>Non-Autoregressive?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Decoding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En→De</a:t>
                      </a:r>
                      <a:br>
                        <a:rPr lang="en-US" dirty="0"/>
                      </a:br>
                      <a:r>
                        <a:rPr lang="en-US" dirty="0"/>
                        <a:t>(BLEU)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De→En</a:t>
                      </a:r>
                      <a:br>
                        <a:rPr lang="en-US" dirty="0"/>
                      </a:br>
                      <a:r>
                        <a:rPr lang="en-US" dirty="0"/>
                        <a:t>(BLEU)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Speed (</a:t>
                      </a:r>
                      <a:r>
                        <a:rPr lang="en-US" dirty="0" err="1"/>
                        <a:t>toks</a:t>
                      </a:r>
                      <a:r>
                        <a:rPr lang="en-US" dirty="0"/>
                        <a:t>/sec)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806236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1426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23.77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28.15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6556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Beam (4)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24.57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28.47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7.0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44.9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1951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16.77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511.4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659842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10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107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18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61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8964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8FA1-8336-9942-AD01-37A9C5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Machine Translation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84BA8-1982-524B-BB81-A0C79717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6834" y="1991958"/>
            <a:ext cx="6537960" cy="4089653"/>
          </a:xfrm>
        </p:spPr>
        <p:txBody>
          <a:bodyPr>
            <a:normAutofit/>
          </a:bodyPr>
          <a:lstStyle/>
          <a:p>
            <a:r>
              <a:rPr lang="en-US" dirty="0"/>
              <a:t>Iterative refinement improves translation quality (almost) monotonically</a:t>
            </a:r>
          </a:p>
          <a:p>
            <a:pPr lvl="1"/>
            <a:r>
              <a:rPr lang="en-US" dirty="0"/>
              <a:t>intermediate latent variables (translations) are successfully capturing dependencies.</a:t>
            </a:r>
          </a:p>
          <a:p>
            <a:r>
              <a:rPr lang="en-US" dirty="0"/>
              <a:t>Quality degradation with large data</a:t>
            </a:r>
          </a:p>
          <a:p>
            <a:r>
              <a:rPr lang="en-US" dirty="0"/>
              <a:t>Significant speed-up in decoding on GPU</a:t>
            </a:r>
          </a:p>
          <a:p>
            <a:pPr lvl="1"/>
            <a:r>
              <a:rPr lang="en-US" dirty="0"/>
              <a:t>Perhaps more suitable for brains?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BF3F10-BE9E-6540-9EBF-B5905D958A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4" y="1991958"/>
            <a:ext cx="5181600" cy="3913567"/>
          </a:xfrm>
        </p:spPr>
      </p:pic>
    </p:spTree>
    <p:extLst>
      <p:ext uri="{BB962C8B-B14F-4D97-AF65-F5344CB8AC3E}">
        <p14:creationId xmlns:p14="http://schemas.microsoft.com/office/powerpoint/2010/main" val="695190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8FA1-8336-9942-AD01-37A9C5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Machine Translation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15CB03-F9A6-DE45-84B7-C668700C9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112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1" dirty="0" err="1">
                <a:latin typeface="Helvetica Oblique" pitchFamily="2" charset="0"/>
              </a:rPr>
              <a:t>Src</a:t>
            </a:r>
            <a:r>
              <a:rPr lang="en-US" sz="1600" i="1" dirty="0">
                <a:latin typeface="Helvetica Oblique" pitchFamily="2" charset="0"/>
              </a:rPr>
              <a:t>: </a:t>
            </a:r>
            <a:r>
              <a:rPr lang="en-US" sz="1600" i="1" dirty="0" err="1">
                <a:latin typeface="Helvetica Oblique" pitchFamily="2" charset="0"/>
              </a:rPr>
              <a:t>seitdem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habe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ich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sieben</a:t>
            </a:r>
            <a:r>
              <a:rPr lang="en-US" sz="1600" i="1" dirty="0">
                <a:latin typeface="Helvetica Oblique" pitchFamily="2" charset="0"/>
              </a:rPr>
              <a:t> Ha ̈user in der </a:t>
            </a:r>
            <a:r>
              <a:rPr lang="en-US" sz="1600" i="1" dirty="0" err="1">
                <a:latin typeface="Helvetica Oblique" pitchFamily="2" charset="0"/>
              </a:rPr>
              <a:t>Nachbarschaft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mit</a:t>
            </a:r>
            <a:r>
              <a:rPr lang="en-US" sz="1600" i="1" dirty="0">
                <a:latin typeface="Helvetica Oblique" pitchFamily="2" charset="0"/>
              </a:rPr>
              <a:t> den </a:t>
            </a:r>
            <a:r>
              <a:rPr lang="en-US" sz="1600" i="1" dirty="0" err="1">
                <a:latin typeface="Helvetica Oblique" pitchFamily="2" charset="0"/>
              </a:rPr>
              <a:t>Lichtern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versorgt</a:t>
            </a:r>
            <a:r>
              <a:rPr lang="en-US" sz="1600" i="1" dirty="0">
                <a:latin typeface="Helvetica Oblique" pitchFamily="2" charset="0"/>
              </a:rPr>
              <a:t> und </a:t>
            </a:r>
            <a:r>
              <a:rPr lang="en-US" sz="1600" i="1" dirty="0" err="1">
                <a:latin typeface="Helvetica Oblique" pitchFamily="2" charset="0"/>
              </a:rPr>
              <a:t>sie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funktionierenen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wirklich</a:t>
            </a:r>
            <a:r>
              <a:rPr lang="en-US" sz="1600" i="1" dirty="0">
                <a:latin typeface="Helvetica Oblique" pitchFamily="2" charset="0"/>
              </a:rPr>
              <a:t> gut .</a:t>
            </a:r>
          </a:p>
          <a:p>
            <a:pPr marL="0" indent="0">
              <a:buNone/>
            </a:pPr>
            <a:r>
              <a:rPr lang="en-US" sz="1600" b="1" i="1" dirty="0" err="1">
                <a:latin typeface="Helvetica Oblique" pitchFamily="2" charset="0"/>
              </a:rPr>
              <a:t>Iter</a:t>
            </a:r>
            <a:r>
              <a:rPr lang="en-US" sz="1600" b="1" i="1" dirty="0">
                <a:latin typeface="Helvetica Oblique" pitchFamily="2" charset="0"/>
              </a:rPr>
              <a:t> 1</a:t>
            </a:r>
            <a:r>
              <a:rPr lang="en-US" sz="1600" i="1" dirty="0">
                <a:latin typeface="Helvetica Oblique" pitchFamily="2" charset="0"/>
              </a:rPr>
              <a:t>: and I ’ve </a:t>
            </a:r>
            <a:r>
              <a:rPr lang="en-US" sz="1600" i="1" u="sng" dirty="0">
                <a:latin typeface="Helvetica Oblique" pitchFamily="2" charset="0"/>
              </a:rPr>
              <a:t>been seven homes since in neighborhood </a:t>
            </a:r>
            <a:r>
              <a:rPr lang="en-US" sz="1600" i="1" dirty="0">
                <a:latin typeface="Helvetica Oblique" pitchFamily="2" charset="0"/>
              </a:rPr>
              <a:t>with the lights and they ’re really functional .</a:t>
            </a:r>
          </a:p>
          <a:p>
            <a:pPr marL="0" indent="0">
              <a:buNone/>
            </a:pPr>
            <a:r>
              <a:rPr lang="en-US" sz="1600" b="1" i="1" dirty="0" err="1">
                <a:latin typeface="Helvetica Oblique" pitchFamily="2" charset="0"/>
              </a:rPr>
              <a:t>Iter</a:t>
            </a:r>
            <a:r>
              <a:rPr lang="en-US" sz="1600" b="1" i="1" dirty="0">
                <a:latin typeface="Helvetica Oblique" pitchFamily="2" charset="0"/>
              </a:rPr>
              <a:t> 4</a:t>
            </a:r>
            <a:r>
              <a:rPr lang="en-US" sz="1600" i="1" dirty="0">
                <a:latin typeface="Helvetica Oblique" pitchFamily="2" charset="0"/>
              </a:rPr>
              <a:t>: and I ’ve </a:t>
            </a:r>
            <a:r>
              <a:rPr lang="en-US" sz="1600" i="1" u="sng" dirty="0">
                <a:latin typeface="Helvetica Oblique" pitchFamily="2" charset="0"/>
              </a:rPr>
              <a:t>been seven homes in neighborhood </a:t>
            </a:r>
            <a:r>
              <a:rPr lang="en-US" sz="1600" i="1" dirty="0">
                <a:latin typeface="Helvetica Oblique" pitchFamily="2" charset="0"/>
              </a:rPr>
              <a:t>with the lights , and they ’re a really functional .</a:t>
            </a:r>
          </a:p>
          <a:p>
            <a:pPr marL="0" indent="0">
              <a:buNone/>
            </a:pPr>
            <a:r>
              <a:rPr lang="en-US" sz="1600" b="1" i="1" dirty="0" err="1">
                <a:latin typeface="Helvetica Oblique" pitchFamily="2" charset="0"/>
              </a:rPr>
              <a:t>Iter</a:t>
            </a:r>
            <a:r>
              <a:rPr lang="en-US" sz="1600" b="1" i="1" dirty="0">
                <a:latin typeface="Helvetica Oblique" pitchFamily="2" charset="0"/>
              </a:rPr>
              <a:t> 8</a:t>
            </a:r>
            <a:r>
              <a:rPr lang="en-US" sz="1600" i="1" dirty="0">
                <a:latin typeface="Helvetica Oblique" pitchFamily="2" charset="0"/>
              </a:rPr>
              <a:t>: and I ’ve </a:t>
            </a:r>
            <a:r>
              <a:rPr lang="en-US" sz="1600" i="1" u="sng" dirty="0">
                <a:latin typeface="Helvetica Oblique" pitchFamily="2" charset="0"/>
              </a:rPr>
              <a:t>been providing seven homes in the neighborhood with the lights </a:t>
            </a:r>
            <a:r>
              <a:rPr lang="en-US" sz="1600" i="1" dirty="0">
                <a:latin typeface="Helvetica Oblique" pitchFamily="2" charset="0"/>
              </a:rPr>
              <a:t>and they ’re a really functional .</a:t>
            </a:r>
          </a:p>
          <a:p>
            <a:pPr marL="0" indent="0">
              <a:buNone/>
            </a:pPr>
            <a:r>
              <a:rPr lang="en-US" sz="1600" b="1" i="1" dirty="0">
                <a:latin typeface="Helvetica Oblique" pitchFamily="2" charset="0"/>
              </a:rPr>
              <a:t>Ref</a:t>
            </a:r>
            <a:r>
              <a:rPr lang="en-US" sz="1600" i="1" dirty="0">
                <a:latin typeface="Helvetica Oblique" pitchFamily="2" charset="0"/>
              </a:rPr>
              <a:t>: since now , I ’ve set up seven homes around my community , and they ’re really working .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57B3AED-DA6E-B744-A3D3-E90553725217}"/>
              </a:ext>
            </a:extLst>
          </p:cNvPr>
          <p:cNvSpPr txBox="1">
            <a:spLocks/>
          </p:cNvSpPr>
          <p:nvPr/>
        </p:nvSpPr>
        <p:spPr>
          <a:xfrm>
            <a:off x="838200" y="3927920"/>
            <a:ext cx="10515600" cy="2112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 err="1">
                <a:latin typeface="Helvetica Oblique" pitchFamily="2" charset="0"/>
              </a:rPr>
              <a:t>Src</a:t>
            </a:r>
            <a:r>
              <a:rPr lang="en-US" sz="1600" i="1" dirty="0">
                <a:latin typeface="Helvetica Oblique" pitchFamily="2" charset="0"/>
              </a:rPr>
              <a:t>: </a:t>
            </a:r>
            <a:r>
              <a:rPr lang="en-US" sz="1600" i="1" dirty="0" err="1">
                <a:latin typeface="Helvetica Oblique" pitchFamily="2" charset="0"/>
              </a:rPr>
              <a:t>er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sah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sehr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glu</a:t>
            </a:r>
            <a:r>
              <a:rPr lang="en-US" sz="1600" i="1" dirty="0">
                <a:latin typeface="Helvetica Oblique" pitchFamily="2" charset="0"/>
              </a:rPr>
              <a:t> ̈</a:t>
            </a:r>
            <a:r>
              <a:rPr lang="en-US" sz="1600" i="1" dirty="0" err="1">
                <a:latin typeface="Helvetica Oblique" pitchFamily="2" charset="0"/>
              </a:rPr>
              <a:t>cklich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aus</a:t>
            </a:r>
            <a:r>
              <a:rPr lang="en-US" sz="1600" i="1" dirty="0">
                <a:latin typeface="Helvetica Oblique" pitchFamily="2" charset="0"/>
              </a:rPr>
              <a:t> , was </a:t>
            </a:r>
            <a:r>
              <a:rPr lang="en-US" sz="1600" i="1" dirty="0" err="1">
                <a:latin typeface="Helvetica Oblique" pitchFamily="2" charset="0"/>
              </a:rPr>
              <a:t>damals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ziemlich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ungewo</a:t>
            </a:r>
            <a:r>
              <a:rPr lang="en-US" sz="1600" i="1" dirty="0">
                <a:latin typeface="Helvetica Oblique" pitchFamily="2" charset="0"/>
              </a:rPr>
              <a:t> ̈</a:t>
            </a:r>
            <a:r>
              <a:rPr lang="en-US" sz="1600" i="1" dirty="0" err="1">
                <a:latin typeface="Helvetica Oblique" pitchFamily="2" charset="0"/>
              </a:rPr>
              <a:t>hnlich</a:t>
            </a:r>
            <a:r>
              <a:rPr lang="en-US" sz="1600" i="1" dirty="0">
                <a:latin typeface="Helvetica Oblique" pitchFamily="2" charset="0"/>
              </a:rPr>
              <a:t> war , da </a:t>
            </a:r>
            <a:r>
              <a:rPr lang="en-US" sz="1600" i="1" dirty="0" err="1">
                <a:latin typeface="Helvetica Oblique" pitchFamily="2" charset="0"/>
              </a:rPr>
              <a:t>ihn</a:t>
            </a:r>
            <a:r>
              <a:rPr lang="en-US" sz="1600" i="1" dirty="0">
                <a:latin typeface="Helvetica Oblique" pitchFamily="2" charset="0"/>
              </a:rPr>
              <a:t> die </a:t>
            </a:r>
            <a:r>
              <a:rPr lang="en-US" sz="1600" i="1" dirty="0" err="1">
                <a:latin typeface="Helvetica Oblique" pitchFamily="2" charset="0"/>
              </a:rPr>
              <a:t>Nachrichten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meistens</a:t>
            </a:r>
            <a:r>
              <a:rPr lang="en-US" sz="1600" i="1" dirty="0">
                <a:latin typeface="Helvetica Oblique" pitchFamily="2" charset="0"/>
              </a:rPr>
              <a:t> </a:t>
            </a:r>
            <a:r>
              <a:rPr lang="en-US" sz="1600" i="1" dirty="0" err="1">
                <a:latin typeface="Helvetica Oblique" pitchFamily="2" charset="0"/>
              </a:rPr>
              <a:t>deprimierten</a:t>
            </a:r>
            <a:r>
              <a:rPr lang="en-US" sz="1600" i="1" dirty="0">
                <a:latin typeface="Helvetica Oblique" pitchFamily="2" charset="0"/>
              </a:rPr>
              <a:t> .</a:t>
            </a:r>
          </a:p>
          <a:p>
            <a:pPr marL="0" indent="0">
              <a:buNone/>
            </a:pPr>
            <a:r>
              <a:rPr lang="en-US" sz="1600" b="1" i="1" dirty="0" err="1">
                <a:latin typeface="Helvetica Oblique" pitchFamily="2" charset="0"/>
              </a:rPr>
              <a:t>Iter</a:t>
            </a:r>
            <a:r>
              <a:rPr lang="en-US" sz="1600" b="1" i="1" dirty="0">
                <a:latin typeface="Helvetica Oblique" pitchFamily="2" charset="0"/>
              </a:rPr>
              <a:t> 1</a:t>
            </a:r>
            <a:r>
              <a:rPr lang="en-US" sz="1600" i="1" dirty="0">
                <a:latin typeface="Helvetica Oblique" pitchFamily="2" charset="0"/>
              </a:rPr>
              <a:t>: he looked very happy , which </a:t>
            </a:r>
            <a:r>
              <a:rPr lang="en-US" sz="1600" i="1" u="sng" dirty="0">
                <a:latin typeface="Helvetica Oblique" pitchFamily="2" charset="0"/>
              </a:rPr>
              <a:t>was pretty unusual the </a:t>
            </a:r>
            <a:r>
              <a:rPr lang="en-US" sz="1600" i="1" dirty="0">
                <a:latin typeface="Helvetica Oblique" pitchFamily="2" charset="0"/>
              </a:rPr>
              <a:t>, because the news </a:t>
            </a:r>
            <a:r>
              <a:rPr lang="en-US" sz="1600" i="1" u="sng" dirty="0">
                <a:latin typeface="Helvetica Oblique" pitchFamily="2" charset="0"/>
              </a:rPr>
              <a:t>was were usually </a:t>
            </a:r>
            <a:r>
              <a:rPr lang="en-US" sz="1600" i="1" dirty="0">
                <a:latin typeface="Helvetica Oblique" pitchFamily="2" charset="0"/>
              </a:rPr>
              <a:t>depressing .</a:t>
            </a:r>
          </a:p>
          <a:p>
            <a:pPr marL="0" indent="0">
              <a:buNone/>
            </a:pPr>
            <a:r>
              <a:rPr lang="en-US" sz="1600" b="1" i="1" dirty="0" err="1">
                <a:latin typeface="Helvetica Oblique" pitchFamily="2" charset="0"/>
              </a:rPr>
              <a:t>Iter</a:t>
            </a:r>
            <a:r>
              <a:rPr lang="en-US" sz="1600" b="1" i="1" dirty="0">
                <a:latin typeface="Helvetica Oblique" pitchFamily="2" charset="0"/>
              </a:rPr>
              <a:t> 4</a:t>
            </a:r>
            <a:r>
              <a:rPr lang="en-US" sz="1600" i="1" dirty="0">
                <a:latin typeface="Helvetica Oblique" pitchFamily="2" charset="0"/>
              </a:rPr>
              <a:t>: he looked very happy , which </a:t>
            </a:r>
            <a:r>
              <a:rPr lang="en-US" sz="1600" i="1" u="sng" dirty="0">
                <a:latin typeface="Helvetica Oblique" pitchFamily="2" charset="0"/>
              </a:rPr>
              <a:t>was pretty unusual at the </a:t>
            </a:r>
            <a:r>
              <a:rPr lang="en-US" sz="1600" i="1" dirty="0">
                <a:latin typeface="Helvetica Oblique" pitchFamily="2" charset="0"/>
              </a:rPr>
              <a:t>, because news </a:t>
            </a:r>
            <a:r>
              <a:rPr lang="en-US" sz="1600" i="1" u="sng" dirty="0">
                <a:latin typeface="Helvetica Oblique" pitchFamily="2" charset="0"/>
              </a:rPr>
              <a:t>was mostly </a:t>
            </a:r>
            <a:r>
              <a:rPr lang="en-US" sz="1600" i="1" dirty="0">
                <a:latin typeface="Helvetica Oblique" pitchFamily="2" charset="0"/>
              </a:rPr>
              <a:t>depressing .</a:t>
            </a:r>
          </a:p>
          <a:p>
            <a:pPr marL="0" indent="0">
              <a:buNone/>
            </a:pPr>
            <a:r>
              <a:rPr lang="en-US" sz="1600" b="1" i="1" dirty="0" err="1">
                <a:latin typeface="Helvetica Oblique" pitchFamily="2" charset="0"/>
              </a:rPr>
              <a:t>Iter</a:t>
            </a:r>
            <a:r>
              <a:rPr lang="en-US" sz="1600" b="1" i="1" dirty="0">
                <a:latin typeface="Helvetica Oblique" pitchFamily="2" charset="0"/>
              </a:rPr>
              <a:t> 8</a:t>
            </a:r>
            <a:r>
              <a:rPr lang="en-US" sz="1600" i="1" dirty="0">
                <a:latin typeface="Helvetica Oblique" pitchFamily="2" charset="0"/>
              </a:rPr>
              <a:t>: he looked very happy , which </a:t>
            </a:r>
            <a:r>
              <a:rPr lang="en-US" sz="1600" i="1" u="sng" dirty="0">
                <a:latin typeface="Helvetica Oblique" pitchFamily="2" charset="0"/>
              </a:rPr>
              <a:t>was pretty unusual at the time </a:t>
            </a:r>
            <a:r>
              <a:rPr lang="en-US" sz="1600" i="1" dirty="0">
                <a:latin typeface="Helvetica Oblique" pitchFamily="2" charset="0"/>
              </a:rPr>
              <a:t>because the news </a:t>
            </a:r>
            <a:r>
              <a:rPr lang="en-US" sz="1600" i="1" u="sng" dirty="0">
                <a:latin typeface="Helvetica Oblique" pitchFamily="2" charset="0"/>
              </a:rPr>
              <a:t>was mostly </a:t>
            </a:r>
            <a:r>
              <a:rPr lang="en-US" sz="1600" i="1" dirty="0">
                <a:latin typeface="Helvetica Oblique" pitchFamily="2" charset="0"/>
              </a:rPr>
              <a:t>depressing .</a:t>
            </a:r>
          </a:p>
          <a:p>
            <a:pPr marL="0" indent="0">
              <a:buNone/>
            </a:pPr>
            <a:r>
              <a:rPr lang="en-US" sz="1600" b="1" i="1" dirty="0">
                <a:latin typeface="Helvetica Oblique" pitchFamily="2" charset="0"/>
              </a:rPr>
              <a:t>Ref</a:t>
            </a:r>
            <a:r>
              <a:rPr lang="en-US" sz="1600" i="1" dirty="0">
                <a:latin typeface="Helvetica Oblique" pitchFamily="2" charset="0"/>
              </a:rPr>
              <a:t>: there was a big smile on his face which was unusual then , because the news mostly depressed him .</a:t>
            </a:r>
          </a:p>
        </p:txBody>
      </p:sp>
    </p:spTree>
    <p:extLst>
      <p:ext uri="{BB962C8B-B14F-4D97-AF65-F5344CB8AC3E}">
        <p14:creationId xmlns:p14="http://schemas.microsoft.com/office/powerpoint/2010/main" val="339879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5BDCCF4-7E84-0348-8F1B-329C338F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6860"/>
          </a:xfrm>
        </p:spPr>
        <p:txBody>
          <a:bodyPr>
            <a:normAutofit/>
          </a:bodyPr>
          <a:lstStyle/>
          <a:p>
            <a:r>
              <a:rPr lang="en-US" dirty="0"/>
              <a:t>MS COCO: image caption generation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85% caption quality with up to 5x decoding speed-up (on GPU)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670" cy="1325563"/>
          </a:xfrm>
        </p:spPr>
        <p:txBody>
          <a:bodyPr/>
          <a:lstStyle/>
          <a:p>
            <a:r>
              <a:rPr lang="en-US" dirty="0"/>
              <a:t>Experiments – Image Caption Generation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D7EC4D-BEC6-8D4C-AA46-F50FC16700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24920" y="2371511"/>
          <a:ext cx="8121229" cy="3327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5648">
                  <a:extLst>
                    <a:ext uri="{9D8B030D-6E8A-4147-A177-3AD203B41FA5}">
                      <a16:colId xmlns:a16="http://schemas.microsoft.com/office/drawing/2014/main" val="2955105729"/>
                    </a:ext>
                  </a:extLst>
                </a:gridCol>
                <a:gridCol w="1492843">
                  <a:extLst>
                    <a:ext uri="{9D8B030D-6E8A-4147-A177-3AD203B41FA5}">
                      <a16:colId xmlns:a16="http://schemas.microsoft.com/office/drawing/2014/main" val="148749024"/>
                    </a:ext>
                  </a:extLst>
                </a:gridCol>
                <a:gridCol w="1624246">
                  <a:extLst>
                    <a:ext uri="{9D8B030D-6E8A-4147-A177-3AD203B41FA5}">
                      <a16:colId xmlns:a16="http://schemas.microsoft.com/office/drawing/2014/main" val="1422186229"/>
                    </a:ext>
                  </a:extLst>
                </a:gridCol>
                <a:gridCol w="1624246">
                  <a:extLst>
                    <a:ext uri="{9D8B030D-6E8A-4147-A177-3AD203B41FA5}">
                      <a16:colId xmlns:a16="http://schemas.microsoft.com/office/drawing/2014/main" val="583877993"/>
                    </a:ext>
                  </a:extLst>
                </a:gridCol>
                <a:gridCol w="1624246">
                  <a:extLst>
                    <a:ext uri="{9D8B030D-6E8A-4147-A177-3AD203B41FA5}">
                      <a16:colId xmlns:a16="http://schemas.microsoft.com/office/drawing/2014/main" val="3277923389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/>
                        <a:t>Non-Autoregressive?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Decoding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BLEU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Speed (</a:t>
                      </a:r>
                      <a:r>
                        <a:rPr lang="en-US" dirty="0" err="1"/>
                        <a:t>toks</a:t>
                      </a:r>
                      <a:r>
                        <a:rPr lang="en-US" dirty="0"/>
                        <a:t>/sec)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806236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1426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23.47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6556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Beam (4)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24.78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1951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20.12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659842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10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107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Iter</a:t>
                      </a:r>
                      <a:r>
                        <a:rPr lang="en-US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18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61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6492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Non-autoregressive modeling </a:t>
            </a:r>
            <a:br>
              <a:rPr lang="en-US" dirty="0"/>
            </a:br>
            <a:r>
              <a:rPr lang="en-US" dirty="0"/>
              <a:t>by iterative refinement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D380E22-4EFC-F44D-BD56-C397166C04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9469"/>
            <a:ext cx="3270504" cy="2188970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583CB43-F70E-8B49-BB79-6C63FC34C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8710" y="2313305"/>
            <a:ext cx="6688074" cy="2516959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 woman standing </a:t>
            </a:r>
            <a:r>
              <a:rPr lang="en-US" sz="2400" u="sng" dirty="0"/>
              <a:t>on playing tennis on</a:t>
            </a:r>
            <a:r>
              <a:rPr lang="en-US" sz="2400" dirty="0"/>
              <a:t> a tennis racquet 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 woman standing </a:t>
            </a:r>
            <a:r>
              <a:rPr lang="en-US" sz="2400" u="sng" dirty="0"/>
              <a:t>on a tennis court</a:t>
            </a:r>
            <a:r>
              <a:rPr lang="en-US" sz="2400" dirty="0"/>
              <a:t> a tennis racquet 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 woman standing on a tennis court </a:t>
            </a:r>
            <a:r>
              <a:rPr lang="en-US" sz="2400" u="sng" dirty="0"/>
              <a:t>a a racquet</a:t>
            </a:r>
            <a:r>
              <a:rPr lang="en-US" sz="2400" dirty="0"/>
              <a:t> 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 woman standing on a tennis court </a:t>
            </a:r>
            <a:r>
              <a:rPr lang="en-US" sz="2400" u="sng" dirty="0"/>
              <a:t>holding a racquet</a:t>
            </a:r>
            <a:r>
              <a:rPr lang="en-US" sz="2400" dirty="0"/>
              <a:t> 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39F76A-489C-184D-9BF9-30FDF0FEF4AB}"/>
              </a:ext>
            </a:extLst>
          </p:cNvPr>
          <p:cNvSpPr txBox="1"/>
          <p:nvPr/>
        </p:nvSpPr>
        <p:spPr>
          <a:xfrm>
            <a:off x="777240" y="4803648"/>
            <a:ext cx="380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17A14D-A775-114B-BE11-17FBCF34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46" y="4907683"/>
            <a:ext cx="314706" cy="2517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5448C3-B5C0-B244-B0A4-AF48E81A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556" y="2544953"/>
            <a:ext cx="351790" cy="2814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0F3369-CFF3-F748-B889-6A6707A2A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556" y="3171984"/>
            <a:ext cx="347940" cy="2783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12CD90-5954-5143-BDBB-C21ED806C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555" y="3795934"/>
            <a:ext cx="346501" cy="2640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B8746D-0294-324D-ABD0-C1D45739C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362" y="4385054"/>
            <a:ext cx="357379" cy="2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7870-AF6C-FC42-94B0-CD11259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FC6E-6AFB-B947-9704-59A12A5C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715"/>
            <a:ext cx="10515600" cy="4351338"/>
          </a:xfrm>
        </p:spPr>
        <p:txBody>
          <a:bodyPr/>
          <a:lstStyle/>
          <a:p>
            <a:r>
              <a:rPr lang="en-US" dirty="0"/>
              <a:t>Relation Network: Skip Bigrams</a:t>
            </a:r>
          </a:p>
          <a:p>
            <a:pPr lvl="1"/>
            <a:r>
              <a:rPr lang="en-US" dirty="0"/>
              <a:t>Considers all possible pairs of tokens: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Considers the pair-wise “</a:t>
            </a:r>
            <a:r>
              <a:rPr lang="en-US" dirty="0" err="1"/>
              <a:t>relation”ship</a:t>
            </a:r>
            <a:endParaRPr lang="en-US" dirty="0"/>
          </a:p>
          <a:p>
            <a:pPr lvl="1"/>
            <a:r>
              <a:rPr lang="en-US" dirty="0"/>
              <a:t>Averages all these relationship vectors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AD-C44D-4D45-910B-F758BC82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47DE85-7C4C-C946-8A00-A7248C8E426F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E265E-0F01-E44A-991F-AF1BE19D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10" y="1903730"/>
            <a:ext cx="19431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604D9-9CE9-4F46-ABF6-CD9E862C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4" y="2277554"/>
            <a:ext cx="46101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F2B9ED-9608-064E-A916-5CE8CE189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04" y="2391879"/>
            <a:ext cx="5562600" cy="9779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83546F3-AE43-A740-A300-BF0CBE9B0850}"/>
              </a:ext>
            </a:extLst>
          </p:cNvPr>
          <p:cNvSpPr/>
          <p:nvPr/>
        </p:nvSpPr>
        <p:spPr>
          <a:xfrm>
            <a:off x="9017485" y="4355646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09A9F97-AC54-A04D-AF2A-78F8D23C4411}"/>
              </a:ext>
            </a:extLst>
          </p:cNvPr>
          <p:cNvSpPr/>
          <p:nvPr/>
        </p:nvSpPr>
        <p:spPr>
          <a:xfrm>
            <a:off x="2774953" y="3635513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311770-0A72-414F-9C38-6C754657E123}"/>
              </a:ext>
            </a:extLst>
          </p:cNvPr>
          <p:cNvSpPr/>
          <p:nvPr/>
        </p:nvSpPr>
        <p:spPr>
          <a:xfrm>
            <a:off x="7245519" y="4241508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BCF837-5C53-5844-9C53-7F1CA5E9DADF}"/>
              </a:ext>
            </a:extLst>
          </p:cNvPr>
          <p:cNvSpPr/>
          <p:nvPr/>
        </p:nvSpPr>
        <p:spPr>
          <a:xfrm>
            <a:off x="9154645" y="4454129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5C0AE94-FDC5-E140-A59B-7199671DAB96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8627753" y="4553840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5189A6F-A5B4-2140-A33F-57E7606C6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849" y="4488019"/>
            <a:ext cx="381000" cy="17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1C8B420-3887-C64A-84E7-E0A4619B74C1}"/>
              </a:ext>
            </a:extLst>
          </p:cNvPr>
          <p:cNvSpPr/>
          <p:nvPr/>
        </p:nvSpPr>
        <p:spPr>
          <a:xfrm>
            <a:off x="10016961" y="5037912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F729999-2B2C-A842-AEA7-F3A36BDBB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441" y="5085463"/>
            <a:ext cx="229390" cy="237583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61EDA43-A4E2-5D44-89A2-34AB0BA4201E}"/>
              </a:ext>
            </a:extLst>
          </p:cNvPr>
          <p:cNvCxnSpPr>
            <a:stCxn id="45" idx="2"/>
            <a:endCxn id="49" idx="1"/>
          </p:cNvCxnSpPr>
          <p:nvPr/>
        </p:nvCxnSpPr>
        <p:spPr>
          <a:xfrm rot="16200000" flipH="1">
            <a:off x="9458809" y="4646102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A3372EBC-2F08-FE4B-BCB6-1D9A97E01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8236" y="4488019"/>
            <a:ext cx="177800" cy="1524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A912E5A-EF1A-504B-B8B2-3A6F6739E307}"/>
              </a:ext>
            </a:extLst>
          </p:cNvPr>
          <p:cNvSpPr/>
          <p:nvPr/>
        </p:nvSpPr>
        <p:spPr>
          <a:xfrm>
            <a:off x="10025669" y="4455625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7629AB0-AAFD-3A4C-8960-0F40A9DBF949}"/>
              </a:ext>
            </a:extLst>
          </p:cNvPr>
          <p:cNvCxnSpPr>
            <a:cxnSpLocks/>
            <a:stCxn id="45" idx="3"/>
            <a:endCxn id="58" idx="1"/>
          </p:cNvCxnSpPr>
          <p:nvPr/>
        </p:nvCxnSpPr>
        <p:spPr>
          <a:xfrm>
            <a:off x="9688170" y="4568817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B353A12-16BE-9441-B91F-6495F1AE0965}"/>
              </a:ext>
            </a:extLst>
          </p:cNvPr>
          <p:cNvCxnSpPr>
            <a:cxnSpLocks/>
            <a:stCxn id="49" idx="0"/>
            <a:endCxn id="58" idx="2"/>
          </p:cNvCxnSpPr>
          <p:nvPr/>
        </p:nvCxnSpPr>
        <p:spPr>
          <a:xfrm flipV="1">
            <a:off x="10177137" y="4682048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F8C5483E-B50D-D844-8F0C-3D7C42C7627A}"/>
              </a:ext>
            </a:extLst>
          </p:cNvPr>
          <p:cNvSpPr/>
          <p:nvPr/>
        </p:nvSpPr>
        <p:spPr>
          <a:xfrm>
            <a:off x="6848258" y="4462400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10B7EEF-69F5-F94F-83ED-5BAAE1AF34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741" y="3757400"/>
            <a:ext cx="279400" cy="203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24A5A42-A3BE-1A40-ADDA-5E681E23A3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6041" y="4452235"/>
            <a:ext cx="292100" cy="203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8B9426D-9E9E-6447-8AEA-695C79A7BF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6041" y="5676549"/>
            <a:ext cx="355600" cy="203200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FA825154-9C77-D540-9BB0-68EFD462BFFD}"/>
              </a:ext>
            </a:extLst>
          </p:cNvPr>
          <p:cNvSpPr/>
          <p:nvPr/>
        </p:nvSpPr>
        <p:spPr>
          <a:xfrm>
            <a:off x="2758713" y="433020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FB8FECE-8F7C-E14B-A55E-C06B5D689D67}"/>
              </a:ext>
            </a:extLst>
          </p:cNvPr>
          <p:cNvSpPr/>
          <p:nvPr/>
        </p:nvSpPr>
        <p:spPr>
          <a:xfrm>
            <a:off x="2747041" y="553791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D722BC2-F979-5C47-BE73-3E51F0A32991}"/>
              </a:ext>
            </a:extLst>
          </p:cNvPr>
          <p:cNvSpPr/>
          <p:nvPr/>
        </p:nvSpPr>
        <p:spPr>
          <a:xfrm>
            <a:off x="3608032" y="3731950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D0D1E7-14C6-2A42-A7A0-88C6A6F60C13}"/>
              </a:ext>
            </a:extLst>
          </p:cNvPr>
          <p:cNvSpPr/>
          <p:nvPr/>
        </p:nvSpPr>
        <p:spPr>
          <a:xfrm>
            <a:off x="2183602" y="4827396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51FC51C-1532-774D-B2B2-B8C87E981B75}"/>
              </a:ext>
            </a:extLst>
          </p:cNvPr>
          <p:cNvCxnSpPr>
            <a:cxnSpLocks/>
            <a:stCxn id="73" idx="6"/>
          </p:cNvCxnSpPr>
          <p:nvPr/>
        </p:nvCxnSpPr>
        <p:spPr>
          <a:xfrm>
            <a:off x="2630577" y="5050884"/>
            <a:ext cx="636312" cy="106558"/>
          </a:xfrm>
          <a:prstGeom prst="bentConnector3">
            <a:avLst>
              <a:gd name="adj1" fmla="val 320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3B039E7-73A3-274B-BF9E-32D79DB3C988}"/>
              </a:ext>
            </a:extLst>
          </p:cNvPr>
          <p:cNvSpPr/>
          <p:nvPr/>
        </p:nvSpPr>
        <p:spPr>
          <a:xfrm rot="5400000">
            <a:off x="6267940" y="4392736"/>
            <a:ext cx="1013482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Average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8590445-9106-CC4B-B3C8-8B8E8E93FF7A}"/>
              </a:ext>
            </a:extLst>
          </p:cNvPr>
          <p:cNvCxnSpPr>
            <a:cxnSpLocks/>
            <a:stCxn id="81" idx="0"/>
            <a:endCxn id="43" idx="1"/>
          </p:cNvCxnSpPr>
          <p:nvPr/>
        </p:nvCxnSpPr>
        <p:spPr>
          <a:xfrm>
            <a:off x="6930525" y="4548580"/>
            <a:ext cx="314994" cy="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49189F3A-0969-0244-B3B2-37733230D169}"/>
              </a:ext>
            </a:extLst>
          </p:cNvPr>
          <p:cNvSpPr/>
          <p:nvPr/>
        </p:nvSpPr>
        <p:spPr>
          <a:xfrm>
            <a:off x="6618837" y="6227054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916940-7ABA-5B47-A584-C06913B93A2F}"/>
              </a:ext>
            </a:extLst>
          </p:cNvPr>
          <p:cNvCxnSpPr>
            <a:cxnSpLocks/>
            <a:stCxn id="86" idx="7"/>
            <a:endCxn id="43" idx="2"/>
          </p:cNvCxnSpPr>
          <p:nvPr/>
        </p:nvCxnSpPr>
        <p:spPr>
          <a:xfrm flipV="1">
            <a:off x="7000354" y="4866172"/>
            <a:ext cx="936282" cy="1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93473D5F-8574-C546-8E72-B59BD2C08D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2474" y="6331140"/>
            <a:ext cx="139700" cy="2286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AFC3D74-7D69-6642-A335-55CABD8D1A26}"/>
              </a:ext>
            </a:extLst>
          </p:cNvPr>
          <p:cNvSpPr txBox="1"/>
          <p:nvPr/>
        </p:nvSpPr>
        <p:spPr>
          <a:xfrm>
            <a:off x="9182830" y="402576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E00AFA-CC1E-5D41-9DA9-F1A0632C6E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3173" y="4926266"/>
            <a:ext cx="406400" cy="22860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9F1D347-5E3C-B14B-9078-CC9ED75CE441}"/>
              </a:ext>
            </a:extLst>
          </p:cNvPr>
          <p:cNvSpPr/>
          <p:nvPr/>
        </p:nvSpPr>
        <p:spPr>
          <a:xfrm>
            <a:off x="4403050" y="3735580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7600674-2AA8-5B4A-BB40-DB4FEB3F7691}"/>
              </a:ext>
            </a:extLst>
          </p:cNvPr>
          <p:cNvSpPr/>
          <p:nvPr/>
        </p:nvSpPr>
        <p:spPr>
          <a:xfrm>
            <a:off x="5527762" y="3737945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EB44D9E6-3535-3E44-BDA4-8A86C26FD0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0355" y="5018577"/>
            <a:ext cx="38100" cy="2921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E11196C-B1E3-394D-818A-0939201BBF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200789" y="3739745"/>
            <a:ext cx="38100" cy="2921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5D0C1808-3489-9046-A826-476D515DD12A}"/>
              </a:ext>
            </a:extLst>
          </p:cNvPr>
          <p:cNvSpPr/>
          <p:nvPr/>
        </p:nvSpPr>
        <p:spPr>
          <a:xfrm>
            <a:off x="3591262" y="4430144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0D84A68-29CA-BA4A-903E-52BB423C7603}"/>
              </a:ext>
            </a:extLst>
          </p:cNvPr>
          <p:cNvSpPr/>
          <p:nvPr/>
        </p:nvSpPr>
        <p:spPr>
          <a:xfrm>
            <a:off x="4386280" y="4433774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189A3C-641D-8448-9E5E-A771965CCA53}"/>
              </a:ext>
            </a:extLst>
          </p:cNvPr>
          <p:cNvSpPr/>
          <p:nvPr/>
        </p:nvSpPr>
        <p:spPr>
          <a:xfrm>
            <a:off x="5510992" y="4436139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DC7A99-E39C-B341-A694-A2DC9FE82630}"/>
              </a:ext>
            </a:extLst>
          </p:cNvPr>
          <p:cNvSpPr/>
          <p:nvPr/>
        </p:nvSpPr>
        <p:spPr>
          <a:xfrm>
            <a:off x="3584519" y="5623095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161F78-2344-044C-A394-A868636A2283}"/>
              </a:ext>
            </a:extLst>
          </p:cNvPr>
          <p:cNvSpPr/>
          <p:nvPr/>
        </p:nvSpPr>
        <p:spPr>
          <a:xfrm>
            <a:off x="4379537" y="5626725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BFAB217-445F-DA41-9BE2-252F0B5E3060}"/>
              </a:ext>
            </a:extLst>
          </p:cNvPr>
          <p:cNvSpPr/>
          <p:nvPr/>
        </p:nvSpPr>
        <p:spPr>
          <a:xfrm>
            <a:off x="5504249" y="5629090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82ABF95-C9DB-9A4C-8727-807E0A64238F}"/>
              </a:ext>
            </a:extLst>
          </p:cNvPr>
          <p:cNvSpPr/>
          <p:nvPr/>
        </p:nvSpPr>
        <p:spPr>
          <a:xfrm>
            <a:off x="3605758" y="621889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66413A6A-C42F-C344-B38F-C544878B7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9546" y="6340782"/>
            <a:ext cx="279400" cy="2032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C846AF2-6497-044D-ACC7-3EF256ED9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2184" y="6354981"/>
            <a:ext cx="355600" cy="203200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52CAA0C0-E87A-A845-A3A6-730CAFE0550E}"/>
              </a:ext>
            </a:extLst>
          </p:cNvPr>
          <p:cNvSpPr/>
          <p:nvPr/>
        </p:nvSpPr>
        <p:spPr>
          <a:xfrm>
            <a:off x="5533184" y="621634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998765A-BED5-3346-99A9-2C770D6F0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1863" y="6326161"/>
            <a:ext cx="292100" cy="203200"/>
          </a:xfrm>
          <a:prstGeom prst="rect">
            <a:avLst/>
          </a:prstGeom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98AE3B68-1C88-1243-9043-F0F8D7A1DA44}"/>
              </a:ext>
            </a:extLst>
          </p:cNvPr>
          <p:cNvSpPr/>
          <p:nvPr/>
        </p:nvSpPr>
        <p:spPr>
          <a:xfrm>
            <a:off x="4414535" y="6204131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F4A42766-DFA9-C846-AAE2-A46802C83C25}"/>
              </a:ext>
            </a:extLst>
          </p:cNvPr>
          <p:cNvCxnSpPr>
            <a:stCxn id="100" idx="0"/>
            <a:endCxn id="94" idx="1"/>
          </p:cNvCxnSpPr>
          <p:nvPr/>
        </p:nvCxnSpPr>
        <p:spPr>
          <a:xfrm rot="16200000" flipV="1">
            <a:off x="2883276" y="5272925"/>
            <a:ext cx="1653956" cy="237984"/>
          </a:xfrm>
          <a:prstGeom prst="bentConnector4">
            <a:avLst>
              <a:gd name="adj1" fmla="val 11371"/>
              <a:gd name="adj2" fmla="val 196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D5A6BD2-02E5-7846-B139-A4E46AC5398D}"/>
              </a:ext>
            </a:extLst>
          </p:cNvPr>
          <p:cNvCxnSpPr>
            <a:cxnSpLocks/>
            <a:stCxn id="100" idx="0"/>
            <a:endCxn id="70" idx="1"/>
          </p:cNvCxnSpPr>
          <p:nvPr/>
        </p:nvCxnSpPr>
        <p:spPr>
          <a:xfrm rot="16200000" flipV="1">
            <a:off x="2542564" y="4932213"/>
            <a:ext cx="2352150" cy="221214"/>
          </a:xfrm>
          <a:prstGeom prst="bentConnector4">
            <a:avLst>
              <a:gd name="adj1" fmla="val 7774"/>
              <a:gd name="adj2" fmla="val 214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7D8E1223-8DAF-694F-B3F2-77FCAC42AB78}"/>
              </a:ext>
            </a:extLst>
          </p:cNvPr>
          <p:cNvCxnSpPr>
            <a:cxnSpLocks/>
            <a:stCxn id="100" idx="0"/>
            <a:endCxn id="97" idx="1"/>
          </p:cNvCxnSpPr>
          <p:nvPr/>
        </p:nvCxnSpPr>
        <p:spPr>
          <a:xfrm rot="16200000" flipV="1">
            <a:off x="3476381" y="5866029"/>
            <a:ext cx="461005" cy="244727"/>
          </a:xfrm>
          <a:prstGeom prst="bentConnector4">
            <a:avLst>
              <a:gd name="adj1" fmla="val 40339"/>
              <a:gd name="adj2" fmla="val 1934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D9F510B0-8A45-324A-A996-9F3084609C5F}"/>
              </a:ext>
            </a:extLst>
          </p:cNvPr>
          <p:cNvCxnSpPr/>
          <p:nvPr/>
        </p:nvCxnSpPr>
        <p:spPr>
          <a:xfrm rot="16200000" flipV="1">
            <a:off x="3697552" y="5258161"/>
            <a:ext cx="1653956" cy="237984"/>
          </a:xfrm>
          <a:prstGeom prst="bentConnector4">
            <a:avLst>
              <a:gd name="adj1" fmla="val 11371"/>
              <a:gd name="adj2" fmla="val 196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5E3CAC4B-CD76-3D46-A45A-1F44F871203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6840" y="4917449"/>
            <a:ext cx="2352150" cy="221214"/>
          </a:xfrm>
          <a:prstGeom prst="bentConnector4">
            <a:avLst>
              <a:gd name="adj1" fmla="val 7774"/>
              <a:gd name="adj2" fmla="val 214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BF7A14AB-C3F6-004E-80AF-DD1F81D9D86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90657" y="5851265"/>
            <a:ext cx="461005" cy="244727"/>
          </a:xfrm>
          <a:prstGeom prst="bentConnector4">
            <a:avLst>
              <a:gd name="adj1" fmla="val 40339"/>
              <a:gd name="adj2" fmla="val 1934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757E0FAD-9254-AD41-B60F-4A8572831903}"/>
              </a:ext>
            </a:extLst>
          </p:cNvPr>
          <p:cNvCxnSpPr/>
          <p:nvPr/>
        </p:nvCxnSpPr>
        <p:spPr>
          <a:xfrm rot="16200000" flipV="1">
            <a:off x="4820586" y="5265181"/>
            <a:ext cx="1653956" cy="237984"/>
          </a:xfrm>
          <a:prstGeom prst="bentConnector4">
            <a:avLst>
              <a:gd name="adj1" fmla="val 11371"/>
              <a:gd name="adj2" fmla="val 196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23047539-9443-FD4C-83A3-772119CD105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79874" y="4924469"/>
            <a:ext cx="2352150" cy="221214"/>
          </a:xfrm>
          <a:prstGeom prst="bentConnector4">
            <a:avLst>
              <a:gd name="adj1" fmla="val 7774"/>
              <a:gd name="adj2" fmla="val 214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>
            <a:extLst>
              <a:ext uri="{FF2B5EF4-FFF2-40B4-BE49-F238E27FC236}">
                <a16:creationId xmlns:a16="http://schemas.microsoft.com/office/drawing/2014/main" id="{BD19CE10-86BA-1045-9CE4-6B05684087B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13691" y="5858285"/>
            <a:ext cx="461005" cy="244727"/>
          </a:xfrm>
          <a:prstGeom prst="bentConnector4">
            <a:avLst>
              <a:gd name="adj1" fmla="val 40339"/>
              <a:gd name="adj2" fmla="val 1934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46329B93-0DEA-E245-ABA0-27C56CC9A5A0}"/>
              </a:ext>
            </a:extLst>
          </p:cNvPr>
          <p:cNvCxnSpPr>
            <a:stCxn id="40" idx="4"/>
            <a:endCxn id="70" idx="2"/>
          </p:cNvCxnSpPr>
          <p:nvPr/>
        </p:nvCxnSpPr>
        <p:spPr>
          <a:xfrm rot="5400000" flipH="1" flipV="1">
            <a:off x="3396671" y="3603309"/>
            <a:ext cx="80948" cy="877409"/>
          </a:xfrm>
          <a:prstGeom prst="bentConnector3">
            <a:avLst>
              <a:gd name="adj1" fmla="val -155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>
            <a:extLst>
              <a:ext uri="{FF2B5EF4-FFF2-40B4-BE49-F238E27FC236}">
                <a16:creationId xmlns:a16="http://schemas.microsoft.com/office/drawing/2014/main" id="{10C7AEAB-01A4-8343-9B4D-EB3D79AFE0AA}"/>
              </a:ext>
            </a:extLst>
          </p:cNvPr>
          <p:cNvCxnSpPr>
            <a:cxnSpLocks/>
            <a:stCxn id="40" idx="4"/>
            <a:endCxn id="90" idx="2"/>
          </p:cNvCxnSpPr>
          <p:nvPr/>
        </p:nvCxnSpPr>
        <p:spPr>
          <a:xfrm rot="5400000" flipH="1" flipV="1">
            <a:off x="3795995" y="3207615"/>
            <a:ext cx="77318" cy="1672427"/>
          </a:xfrm>
          <a:prstGeom prst="bentConnector3">
            <a:avLst>
              <a:gd name="adj1" fmla="val -1626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FE4AFF9-4E8A-5147-8FBC-FC611EB85055}"/>
              </a:ext>
            </a:extLst>
          </p:cNvPr>
          <p:cNvCxnSpPr>
            <a:cxnSpLocks/>
            <a:stCxn id="40" idx="4"/>
            <a:endCxn id="91" idx="2"/>
          </p:cNvCxnSpPr>
          <p:nvPr/>
        </p:nvCxnSpPr>
        <p:spPr>
          <a:xfrm rot="5400000" flipH="1" flipV="1">
            <a:off x="4359533" y="2646442"/>
            <a:ext cx="74953" cy="2797139"/>
          </a:xfrm>
          <a:prstGeom prst="bentConnector3">
            <a:avLst>
              <a:gd name="adj1" fmla="val -152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702FC37C-61E7-2D4A-BDC4-F4A537F39531}"/>
              </a:ext>
            </a:extLst>
          </p:cNvPr>
          <p:cNvCxnSpPr/>
          <p:nvPr/>
        </p:nvCxnSpPr>
        <p:spPr>
          <a:xfrm rot="5400000" flipH="1" flipV="1">
            <a:off x="3367648" y="4304170"/>
            <a:ext cx="80948" cy="877409"/>
          </a:xfrm>
          <a:prstGeom prst="bentConnector3">
            <a:avLst>
              <a:gd name="adj1" fmla="val -155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9DA06B11-81B7-2446-A0CC-040252DA4C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66972" y="3908476"/>
            <a:ext cx="77318" cy="1672427"/>
          </a:xfrm>
          <a:prstGeom prst="bentConnector3">
            <a:avLst>
              <a:gd name="adj1" fmla="val -1626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67CABE5F-C6CA-D74E-B6E1-0040CB505E0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30510" y="3347303"/>
            <a:ext cx="74953" cy="2797139"/>
          </a:xfrm>
          <a:prstGeom prst="bentConnector3">
            <a:avLst>
              <a:gd name="adj1" fmla="val -152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DEA9EE5-BE52-4E46-809A-E51925902237}"/>
              </a:ext>
            </a:extLst>
          </p:cNvPr>
          <p:cNvCxnSpPr/>
          <p:nvPr/>
        </p:nvCxnSpPr>
        <p:spPr>
          <a:xfrm rot="5400000" flipH="1" flipV="1">
            <a:off x="3358586" y="5495797"/>
            <a:ext cx="80948" cy="877409"/>
          </a:xfrm>
          <a:prstGeom prst="bentConnector3">
            <a:avLst>
              <a:gd name="adj1" fmla="val -155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A6A51678-8DCE-F345-84EB-6F7D73C0FB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57910" y="5100103"/>
            <a:ext cx="77318" cy="1672427"/>
          </a:xfrm>
          <a:prstGeom prst="bentConnector3">
            <a:avLst>
              <a:gd name="adj1" fmla="val -1626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98062F48-13D0-3D49-8926-FF961DBA92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21448" y="4538930"/>
            <a:ext cx="74953" cy="2797139"/>
          </a:xfrm>
          <a:prstGeom prst="bentConnector3">
            <a:avLst>
              <a:gd name="adj1" fmla="val -152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1512E13-DBE9-E44E-9D40-339CD767D733}"/>
              </a:ext>
            </a:extLst>
          </p:cNvPr>
          <p:cNvSpPr/>
          <p:nvPr/>
        </p:nvSpPr>
        <p:spPr>
          <a:xfrm>
            <a:off x="3263845" y="3599061"/>
            <a:ext cx="2842450" cy="256409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D3561073-34E0-B94E-AE0F-9CB4A20AE61F}"/>
              </a:ext>
            </a:extLst>
          </p:cNvPr>
          <p:cNvCxnSpPr>
            <a:cxnSpLocks/>
            <a:stCxn id="163" idx="3"/>
            <a:endCxn id="81" idx="2"/>
          </p:cNvCxnSpPr>
          <p:nvPr/>
        </p:nvCxnSpPr>
        <p:spPr>
          <a:xfrm flipV="1">
            <a:off x="6106295" y="4548580"/>
            <a:ext cx="512542" cy="3325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1514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2B8B-800B-5F42-9837-EF755931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Non-autoregressive modeling </a:t>
            </a:r>
            <a:br>
              <a:rPr lang="en-US" dirty="0"/>
            </a:br>
            <a:r>
              <a:rPr lang="en-US" dirty="0"/>
              <a:t>by iterative refinement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D380E22-4EFC-F44D-BD56-C397166C04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2489"/>
            <a:ext cx="3270504" cy="2202930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583CB43-F70E-8B49-BB79-6C63FC34C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8710" y="2313305"/>
            <a:ext cx="6688074" cy="251695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 </a:t>
            </a:r>
            <a:r>
              <a:rPr lang="en-US" sz="2400" u="sng" dirty="0"/>
              <a:t>yellow</a:t>
            </a:r>
            <a:r>
              <a:rPr lang="en-US" sz="2400" dirty="0"/>
              <a:t> bus </a:t>
            </a:r>
            <a:r>
              <a:rPr lang="en-US" sz="2400" u="sng" dirty="0"/>
              <a:t>parked on parked</a:t>
            </a:r>
            <a:r>
              <a:rPr lang="en-US" sz="2400" dirty="0"/>
              <a:t> in </a:t>
            </a:r>
            <a:r>
              <a:rPr lang="en-US" sz="2400" u="sng" dirty="0"/>
              <a:t>of parking road</a:t>
            </a:r>
            <a:r>
              <a:rPr lang="en-US" sz="2400" dirty="0"/>
              <a:t> 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 </a:t>
            </a:r>
            <a:r>
              <a:rPr lang="en-US" sz="2400" u="sng" dirty="0"/>
              <a:t>yellow and black</a:t>
            </a:r>
            <a:r>
              <a:rPr lang="en-US" sz="2400" dirty="0"/>
              <a:t> </a:t>
            </a:r>
            <a:r>
              <a:rPr lang="en-US" sz="2400" u="sng" dirty="0"/>
              <a:t>on parked</a:t>
            </a:r>
            <a:r>
              <a:rPr lang="en-US" sz="2400" dirty="0"/>
              <a:t> in </a:t>
            </a:r>
            <a:r>
              <a:rPr lang="en-US" sz="2400" u="sng" dirty="0"/>
              <a:t>a parking lot</a:t>
            </a:r>
            <a:r>
              <a:rPr lang="en-US" sz="2400" dirty="0"/>
              <a:t> 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 </a:t>
            </a:r>
            <a:r>
              <a:rPr lang="en-US" sz="2400" u="sng" dirty="0"/>
              <a:t>yellow and black bus</a:t>
            </a:r>
            <a:r>
              <a:rPr lang="en-US" sz="2400" dirty="0"/>
              <a:t> </a:t>
            </a:r>
            <a:r>
              <a:rPr lang="en-US" sz="2400" u="sng" dirty="0"/>
              <a:t>parked</a:t>
            </a:r>
            <a:r>
              <a:rPr lang="en-US" sz="2400" dirty="0"/>
              <a:t> in a parking lot 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 yellow and black bus parked in a parking lot.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39F76A-489C-184D-9BF9-30FDF0FEF4AB}"/>
              </a:ext>
            </a:extLst>
          </p:cNvPr>
          <p:cNvSpPr txBox="1"/>
          <p:nvPr/>
        </p:nvSpPr>
        <p:spPr>
          <a:xfrm>
            <a:off x="777240" y="4803648"/>
            <a:ext cx="380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17A14D-A775-114B-BE11-17FBCF34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46" y="4907683"/>
            <a:ext cx="314706" cy="2517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5448C3-B5C0-B244-B0A4-AF48E81A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556" y="2544953"/>
            <a:ext cx="351790" cy="2814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0F3369-CFF3-F748-B889-6A6707A2A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556" y="3171984"/>
            <a:ext cx="347940" cy="2783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12CD90-5954-5143-BDBB-C21ED806C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555" y="3795934"/>
            <a:ext cx="346501" cy="2640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B8746D-0294-324D-ABD0-C1D45739C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362" y="4385054"/>
            <a:ext cx="357379" cy="2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8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D36-0749-BE46-91B5-31F2A0BA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CNN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498F-E1F1-484D-BCFA-01899EB4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Networks </a:t>
            </a:r>
            <a:r>
              <a:rPr lang="en-US" sz="2000" dirty="0"/>
              <a:t>[Kim, 2014; </a:t>
            </a:r>
            <a:r>
              <a:rPr lang="en-US" sz="2000" dirty="0" err="1"/>
              <a:t>Kalchbrenner</a:t>
            </a:r>
            <a:r>
              <a:rPr lang="en-US" sz="2000" dirty="0"/>
              <a:t> et al., 2015]</a:t>
            </a:r>
            <a:endParaRPr lang="en-US" dirty="0"/>
          </a:p>
          <a:p>
            <a:pPr lvl="1"/>
            <a:r>
              <a:rPr lang="en-US" dirty="0"/>
              <a:t>Captures </a:t>
            </a:r>
            <a:r>
              <a:rPr lang="en-US" i="1" dirty="0"/>
              <a:t>k</a:t>
            </a:r>
            <a:r>
              <a:rPr lang="en-US" dirty="0"/>
              <a:t>-grams hierarchically</a:t>
            </a:r>
          </a:p>
          <a:p>
            <a:pPr lvl="1"/>
            <a:r>
              <a:rPr lang="en-US" dirty="0"/>
              <a:t>One 1-D convolutional layer: considers all </a:t>
            </a:r>
            <a:r>
              <a:rPr lang="en-US" i="1" dirty="0"/>
              <a:t>k</a:t>
            </a:r>
            <a:r>
              <a:rPr lang="en-US" dirty="0"/>
              <a:t>-grams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                      , resulting in                                       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Stack more than one convolutional </a:t>
            </a:r>
            <a:br>
              <a:rPr lang="en-US" dirty="0"/>
            </a:br>
            <a:r>
              <a:rPr lang="en-US" dirty="0"/>
              <a:t>layers: progressively-growing window</a:t>
            </a:r>
          </a:p>
          <a:p>
            <a:pPr lvl="1"/>
            <a:r>
              <a:rPr lang="en-US" dirty="0"/>
              <a:t>Fits our intuition of how sentence</a:t>
            </a:r>
            <a:br>
              <a:rPr lang="en-US" dirty="0"/>
            </a:br>
            <a:r>
              <a:rPr lang="en-US" dirty="0"/>
              <a:t>is understood: </a:t>
            </a:r>
            <a:r>
              <a:rPr lang="en-US" b="1" dirty="0" err="1"/>
              <a:t>tokens→multi-word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 err="1"/>
              <a:t>expressions→phrases→sentence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2E80-AB73-3744-96D3-66E97D7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7DC08-D432-4646-B692-583ED9CD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80" y="3074194"/>
            <a:ext cx="2755900" cy="92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8B81F-0CD5-3144-B6BC-9B4CA87E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020" y="3372644"/>
            <a:ext cx="2794000" cy="33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1846A-6047-8746-9637-184EF9361BE3}"/>
              </a:ext>
            </a:extLst>
          </p:cNvPr>
          <p:cNvSpPr>
            <a:spLocks noChangeAspect="1"/>
          </p:cNvSpPr>
          <p:nvPr/>
        </p:nvSpPr>
        <p:spPr>
          <a:xfrm>
            <a:off x="6247014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E2CB1-3EB1-C847-8600-C29D671128F5}"/>
              </a:ext>
            </a:extLst>
          </p:cNvPr>
          <p:cNvSpPr>
            <a:spLocks noChangeAspect="1"/>
          </p:cNvSpPr>
          <p:nvPr/>
        </p:nvSpPr>
        <p:spPr>
          <a:xfrm>
            <a:off x="6637757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122C6B-AC35-3348-BF63-D1DB94FFC91B}"/>
              </a:ext>
            </a:extLst>
          </p:cNvPr>
          <p:cNvSpPr>
            <a:spLocks noChangeAspect="1"/>
          </p:cNvSpPr>
          <p:nvPr/>
        </p:nvSpPr>
        <p:spPr>
          <a:xfrm>
            <a:off x="7028499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72AAF-0F29-4D4A-8379-8588944DB3EF}"/>
              </a:ext>
            </a:extLst>
          </p:cNvPr>
          <p:cNvSpPr>
            <a:spLocks noChangeAspect="1"/>
          </p:cNvSpPr>
          <p:nvPr/>
        </p:nvSpPr>
        <p:spPr>
          <a:xfrm>
            <a:off x="7419242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2452D-0ABC-9A4E-9377-3E053C7C62C2}"/>
              </a:ext>
            </a:extLst>
          </p:cNvPr>
          <p:cNvSpPr>
            <a:spLocks noChangeAspect="1"/>
          </p:cNvSpPr>
          <p:nvPr/>
        </p:nvSpPr>
        <p:spPr>
          <a:xfrm>
            <a:off x="7809985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4CB51-5F69-4343-8BC3-4C2319622C94}"/>
              </a:ext>
            </a:extLst>
          </p:cNvPr>
          <p:cNvSpPr>
            <a:spLocks noChangeAspect="1"/>
          </p:cNvSpPr>
          <p:nvPr/>
        </p:nvSpPr>
        <p:spPr>
          <a:xfrm>
            <a:off x="8200728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17401-7ED2-2449-B33B-FE4656BD7747}"/>
              </a:ext>
            </a:extLst>
          </p:cNvPr>
          <p:cNvSpPr>
            <a:spLocks noChangeAspect="1"/>
          </p:cNvSpPr>
          <p:nvPr/>
        </p:nvSpPr>
        <p:spPr>
          <a:xfrm>
            <a:off x="8591470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D13E2-1460-864E-9A9F-E61C4A6A28EA}"/>
              </a:ext>
            </a:extLst>
          </p:cNvPr>
          <p:cNvSpPr>
            <a:spLocks noChangeAspect="1"/>
          </p:cNvSpPr>
          <p:nvPr/>
        </p:nvSpPr>
        <p:spPr>
          <a:xfrm>
            <a:off x="8982213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4DE8C2-01D8-7E46-AC69-FE8D6560BF43}"/>
              </a:ext>
            </a:extLst>
          </p:cNvPr>
          <p:cNvSpPr>
            <a:spLocks noChangeAspect="1"/>
          </p:cNvSpPr>
          <p:nvPr/>
        </p:nvSpPr>
        <p:spPr>
          <a:xfrm>
            <a:off x="9372956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57C673-0D41-F341-A108-B3E7AA411A70}"/>
              </a:ext>
            </a:extLst>
          </p:cNvPr>
          <p:cNvSpPr>
            <a:spLocks noChangeAspect="1"/>
          </p:cNvSpPr>
          <p:nvPr/>
        </p:nvSpPr>
        <p:spPr>
          <a:xfrm>
            <a:off x="9763699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CA17D6-A0DC-0746-A4F2-FEF64953B96F}"/>
              </a:ext>
            </a:extLst>
          </p:cNvPr>
          <p:cNvSpPr>
            <a:spLocks noChangeAspect="1"/>
          </p:cNvSpPr>
          <p:nvPr/>
        </p:nvSpPr>
        <p:spPr>
          <a:xfrm>
            <a:off x="10154441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818383-31ED-214D-9F64-83A01AE901C4}"/>
              </a:ext>
            </a:extLst>
          </p:cNvPr>
          <p:cNvSpPr>
            <a:spLocks noChangeAspect="1"/>
          </p:cNvSpPr>
          <p:nvPr/>
        </p:nvSpPr>
        <p:spPr>
          <a:xfrm>
            <a:off x="6247014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BE04C2-CDC5-AE4B-937F-C5F0042425D8}"/>
              </a:ext>
            </a:extLst>
          </p:cNvPr>
          <p:cNvSpPr>
            <a:spLocks noChangeAspect="1"/>
          </p:cNvSpPr>
          <p:nvPr/>
        </p:nvSpPr>
        <p:spPr>
          <a:xfrm>
            <a:off x="6637757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82394-2B59-DA4C-9804-ED71CCB0F73F}"/>
              </a:ext>
            </a:extLst>
          </p:cNvPr>
          <p:cNvSpPr>
            <a:spLocks noChangeAspect="1"/>
          </p:cNvSpPr>
          <p:nvPr/>
        </p:nvSpPr>
        <p:spPr>
          <a:xfrm>
            <a:off x="7028499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302BCB-226A-3947-8130-15EE27FE8438}"/>
              </a:ext>
            </a:extLst>
          </p:cNvPr>
          <p:cNvSpPr>
            <a:spLocks noChangeAspect="1"/>
          </p:cNvSpPr>
          <p:nvPr/>
        </p:nvSpPr>
        <p:spPr>
          <a:xfrm>
            <a:off x="7419242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7769E9-14A4-4645-91E0-D035E8048A93}"/>
              </a:ext>
            </a:extLst>
          </p:cNvPr>
          <p:cNvSpPr>
            <a:spLocks noChangeAspect="1"/>
          </p:cNvSpPr>
          <p:nvPr/>
        </p:nvSpPr>
        <p:spPr>
          <a:xfrm>
            <a:off x="7809985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FD6DA8-6920-E444-BB8F-D7C7992F4156}"/>
              </a:ext>
            </a:extLst>
          </p:cNvPr>
          <p:cNvSpPr>
            <a:spLocks noChangeAspect="1"/>
          </p:cNvSpPr>
          <p:nvPr/>
        </p:nvSpPr>
        <p:spPr>
          <a:xfrm>
            <a:off x="8200728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381334-7E90-704C-AA6E-E08DC10C5DFB}"/>
              </a:ext>
            </a:extLst>
          </p:cNvPr>
          <p:cNvSpPr>
            <a:spLocks noChangeAspect="1"/>
          </p:cNvSpPr>
          <p:nvPr/>
        </p:nvSpPr>
        <p:spPr>
          <a:xfrm>
            <a:off x="8591470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CFB932-970D-B042-84B5-AB0367AF150E}"/>
              </a:ext>
            </a:extLst>
          </p:cNvPr>
          <p:cNvSpPr>
            <a:spLocks noChangeAspect="1"/>
          </p:cNvSpPr>
          <p:nvPr/>
        </p:nvSpPr>
        <p:spPr>
          <a:xfrm>
            <a:off x="8982213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407893-E56E-BC4A-AB62-E40F97203645}"/>
              </a:ext>
            </a:extLst>
          </p:cNvPr>
          <p:cNvSpPr>
            <a:spLocks noChangeAspect="1"/>
          </p:cNvSpPr>
          <p:nvPr/>
        </p:nvSpPr>
        <p:spPr>
          <a:xfrm>
            <a:off x="9372956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F749CD-2E83-3244-A6F5-BAEDC28898B6}"/>
              </a:ext>
            </a:extLst>
          </p:cNvPr>
          <p:cNvSpPr>
            <a:spLocks noChangeAspect="1"/>
          </p:cNvSpPr>
          <p:nvPr/>
        </p:nvSpPr>
        <p:spPr>
          <a:xfrm>
            <a:off x="9763699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7F33E0-F42B-DF4C-94A3-5B17FFFA5BC4}"/>
              </a:ext>
            </a:extLst>
          </p:cNvPr>
          <p:cNvSpPr>
            <a:spLocks noChangeAspect="1"/>
          </p:cNvSpPr>
          <p:nvPr/>
        </p:nvSpPr>
        <p:spPr>
          <a:xfrm>
            <a:off x="10154441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82211A-8B1C-BA4B-AAAE-2C2280119158}"/>
              </a:ext>
            </a:extLst>
          </p:cNvPr>
          <p:cNvCxnSpPr>
            <a:cxnSpLocks/>
            <a:stCxn id="14" idx="0"/>
            <a:endCxn id="31" idx="2"/>
          </p:cNvCxnSpPr>
          <p:nvPr/>
        </p:nvCxnSpPr>
        <p:spPr>
          <a:xfrm flipH="1" flipV="1">
            <a:off x="8396099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74CCB6A-3219-D649-B967-4C50092D0C69}"/>
              </a:ext>
            </a:extLst>
          </p:cNvPr>
          <p:cNvCxnSpPr>
            <a:cxnSpLocks/>
            <a:stCxn id="12" idx="0"/>
            <a:endCxn id="31" idx="2"/>
          </p:cNvCxnSpPr>
          <p:nvPr/>
        </p:nvCxnSpPr>
        <p:spPr>
          <a:xfrm flipV="1">
            <a:off x="8005356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872701-D969-5343-9EA0-ABE87C17D9FD}"/>
              </a:ext>
            </a:extLst>
          </p:cNvPr>
          <p:cNvCxnSpPr>
            <a:cxnSpLocks/>
            <a:stCxn id="13" idx="0"/>
            <a:endCxn id="31" idx="2"/>
          </p:cNvCxnSpPr>
          <p:nvPr/>
        </p:nvCxnSpPr>
        <p:spPr>
          <a:xfrm flipV="1">
            <a:off x="8396099" y="5376814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C95F0ED-9F6C-E040-BEA4-EE4221F88C5E}"/>
              </a:ext>
            </a:extLst>
          </p:cNvPr>
          <p:cNvCxnSpPr>
            <a:cxnSpLocks/>
            <a:stCxn id="13" idx="0"/>
            <a:endCxn id="32" idx="2"/>
          </p:cNvCxnSpPr>
          <p:nvPr/>
        </p:nvCxnSpPr>
        <p:spPr>
          <a:xfrm flipV="1">
            <a:off x="8396099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48BF1CC-A3BA-B249-A158-C971077FFC07}"/>
              </a:ext>
            </a:extLst>
          </p:cNvPr>
          <p:cNvCxnSpPr>
            <a:cxnSpLocks/>
            <a:stCxn id="14" idx="0"/>
            <a:endCxn id="32" idx="2"/>
          </p:cNvCxnSpPr>
          <p:nvPr/>
        </p:nvCxnSpPr>
        <p:spPr>
          <a:xfrm flipV="1">
            <a:off x="8786842" y="5376814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9B8637E-0925-9343-951A-6397B923E7AC}"/>
              </a:ext>
            </a:extLst>
          </p:cNvPr>
          <p:cNvCxnSpPr>
            <a:cxnSpLocks/>
            <a:stCxn id="15" idx="0"/>
            <a:endCxn id="32" idx="2"/>
          </p:cNvCxnSpPr>
          <p:nvPr/>
        </p:nvCxnSpPr>
        <p:spPr>
          <a:xfrm flipH="1" flipV="1">
            <a:off x="8786842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F7BBEE-BDF1-504E-9EF4-B0363342D1B3}"/>
              </a:ext>
            </a:extLst>
          </p:cNvPr>
          <p:cNvCxnSpPr>
            <a:cxnSpLocks/>
            <a:stCxn id="13" idx="0"/>
            <a:endCxn id="30" idx="2"/>
          </p:cNvCxnSpPr>
          <p:nvPr/>
        </p:nvCxnSpPr>
        <p:spPr>
          <a:xfrm flipH="1" flipV="1">
            <a:off x="8005356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B1A3B70-2B42-7948-AEB6-D27B548702E2}"/>
              </a:ext>
            </a:extLst>
          </p:cNvPr>
          <p:cNvCxnSpPr>
            <a:cxnSpLocks/>
            <a:stCxn id="12" idx="0"/>
            <a:endCxn id="30" idx="2"/>
          </p:cNvCxnSpPr>
          <p:nvPr/>
        </p:nvCxnSpPr>
        <p:spPr>
          <a:xfrm flipV="1">
            <a:off x="8005356" y="5376814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D65A7B9-3CAF-264B-B4DC-C317A7AE39D5}"/>
              </a:ext>
            </a:extLst>
          </p:cNvPr>
          <p:cNvCxnSpPr>
            <a:cxnSpLocks/>
            <a:stCxn id="11" idx="0"/>
            <a:endCxn id="30" idx="2"/>
          </p:cNvCxnSpPr>
          <p:nvPr/>
        </p:nvCxnSpPr>
        <p:spPr>
          <a:xfrm flipV="1">
            <a:off x="7614614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6360B942-F6BA-4F4D-B434-2354ECF9FB2F}"/>
              </a:ext>
            </a:extLst>
          </p:cNvPr>
          <p:cNvSpPr>
            <a:spLocks noChangeAspect="1"/>
          </p:cNvSpPr>
          <p:nvPr/>
        </p:nvSpPr>
        <p:spPr>
          <a:xfrm>
            <a:off x="6247014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F1FC2C4-7A97-7546-8B41-98B3A974DF4D}"/>
              </a:ext>
            </a:extLst>
          </p:cNvPr>
          <p:cNvSpPr>
            <a:spLocks noChangeAspect="1"/>
          </p:cNvSpPr>
          <p:nvPr/>
        </p:nvSpPr>
        <p:spPr>
          <a:xfrm>
            <a:off x="6637757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7245ED-E012-F743-8FE3-8D679BE4FDEA}"/>
              </a:ext>
            </a:extLst>
          </p:cNvPr>
          <p:cNvSpPr>
            <a:spLocks noChangeAspect="1"/>
          </p:cNvSpPr>
          <p:nvPr/>
        </p:nvSpPr>
        <p:spPr>
          <a:xfrm>
            <a:off x="7028499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E368D49-8EF2-6A4C-B56A-32A3D0D2C4D8}"/>
              </a:ext>
            </a:extLst>
          </p:cNvPr>
          <p:cNvSpPr>
            <a:spLocks noChangeAspect="1"/>
          </p:cNvSpPr>
          <p:nvPr/>
        </p:nvSpPr>
        <p:spPr>
          <a:xfrm>
            <a:off x="7419242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75EB8C-D81B-1D4A-9610-363A377342C7}"/>
              </a:ext>
            </a:extLst>
          </p:cNvPr>
          <p:cNvSpPr>
            <a:spLocks noChangeAspect="1"/>
          </p:cNvSpPr>
          <p:nvPr/>
        </p:nvSpPr>
        <p:spPr>
          <a:xfrm>
            <a:off x="7809985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6C3F2B-6E42-D94C-9274-20CBEA12C23C}"/>
              </a:ext>
            </a:extLst>
          </p:cNvPr>
          <p:cNvSpPr>
            <a:spLocks noChangeAspect="1"/>
          </p:cNvSpPr>
          <p:nvPr/>
        </p:nvSpPr>
        <p:spPr>
          <a:xfrm>
            <a:off x="8200728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CF166CB-8981-814C-A3CA-39A387996C6C}"/>
              </a:ext>
            </a:extLst>
          </p:cNvPr>
          <p:cNvSpPr>
            <a:spLocks noChangeAspect="1"/>
          </p:cNvSpPr>
          <p:nvPr/>
        </p:nvSpPr>
        <p:spPr>
          <a:xfrm>
            <a:off x="8591470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9E68935-8E3F-174D-BA66-2E847A2B3D1C}"/>
              </a:ext>
            </a:extLst>
          </p:cNvPr>
          <p:cNvSpPr>
            <a:spLocks noChangeAspect="1"/>
          </p:cNvSpPr>
          <p:nvPr/>
        </p:nvSpPr>
        <p:spPr>
          <a:xfrm>
            <a:off x="8982213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AC1CEE-97A9-0D46-AA31-B5231CE6559B}"/>
              </a:ext>
            </a:extLst>
          </p:cNvPr>
          <p:cNvSpPr>
            <a:spLocks noChangeAspect="1"/>
          </p:cNvSpPr>
          <p:nvPr/>
        </p:nvSpPr>
        <p:spPr>
          <a:xfrm>
            <a:off x="9372956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8ED6AE4-8A37-854B-92DD-5CAC14ACA238}"/>
              </a:ext>
            </a:extLst>
          </p:cNvPr>
          <p:cNvSpPr>
            <a:spLocks noChangeAspect="1"/>
          </p:cNvSpPr>
          <p:nvPr/>
        </p:nvSpPr>
        <p:spPr>
          <a:xfrm>
            <a:off x="9763699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29B469D-6CF0-2E4C-93D4-05E1567482C8}"/>
              </a:ext>
            </a:extLst>
          </p:cNvPr>
          <p:cNvSpPr>
            <a:spLocks noChangeAspect="1"/>
          </p:cNvSpPr>
          <p:nvPr/>
        </p:nvSpPr>
        <p:spPr>
          <a:xfrm>
            <a:off x="10154441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F848E-8349-B44B-B881-3C47BC30EBA1}"/>
              </a:ext>
            </a:extLst>
          </p:cNvPr>
          <p:cNvCxnSpPr>
            <a:cxnSpLocks/>
            <a:stCxn id="31" idx="0"/>
            <a:endCxn id="84" idx="2"/>
          </p:cNvCxnSpPr>
          <p:nvPr/>
        </p:nvCxnSpPr>
        <p:spPr>
          <a:xfrm flipV="1">
            <a:off x="8396099" y="4486972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24C4884-F492-FA42-BDE0-17DC32C4D793}"/>
              </a:ext>
            </a:extLst>
          </p:cNvPr>
          <p:cNvCxnSpPr>
            <a:cxnSpLocks/>
            <a:stCxn id="32" idx="0"/>
            <a:endCxn id="84" idx="2"/>
          </p:cNvCxnSpPr>
          <p:nvPr/>
        </p:nvCxnSpPr>
        <p:spPr>
          <a:xfrm flipH="1" flipV="1">
            <a:off x="8396099" y="4486972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2803193-2C27-EE4E-B5E6-F9F9D7F9C59B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8005356" y="4486972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riangle 120">
            <a:extLst>
              <a:ext uri="{FF2B5EF4-FFF2-40B4-BE49-F238E27FC236}">
                <a16:creationId xmlns:a16="http://schemas.microsoft.com/office/drawing/2014/main" id="{4DB14EA0-3201-7942-AF41-64FEB2ECAA2F}"/>
              </a:ext>
            </a:extLst>
          </p:cNvPr>
          <p:cNvSpPr/>
          <p:nvPr/>
        </p:nvSpPr>
        <p:spPr>
          <a:xfrm>
            <a:off x="8285584" y="5272049"/>
            <a:ext cx="976858" cy="720122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riangle 121">
            <a:extLst>
              <a:ext uri="{FF2B5EF4-FFF2-40B4-BE49-F238E27FC236}">
                <a16:creationId xmlns:a16="http://schemas.microsoft.com/office/drawing/2014/main" id="{95A40CEB-8A1E-B448-B225-83EB456A08B2}"/>
              </a:ext>
            </a:extLst>
          </p:cNvPr>
          <p:cNvSpPr/>
          <p:nvPr/>
        </p:nvSpPr>
        <p:spPr>
          <a:xfrm>
            <a:off x="7529756" y="4319114"/>
            <a:ext cx="1732686" cy="168750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3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1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D36-0749-BE46-91B5-31F2A0BA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CNN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498F-E1F1-484D-BCFA-01899EB4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Networks </a:t>
            </a:r>
            <a:r>
              <a:rPr lang="en-US" sz="2000" dirty="0"/>
              <a:t>[Kim, 2014; </a:t>
            </a:r>
            <a:r>
              <a:rPr lang="en-US" sz="2000" dirty="0" err="1"/>
              <a:t>Kalchbrenner</a:t>
            </a:r>
            <a:r>
              <a:rPr lang="en-US" sz="2000" dirty="0"/>
              <a:t> et al., 2015]</a:t>
            </a:r>
            <a:endParaRPr lang="en-US" dirty="0"/>
          </a:p>
          <a:p>
            <a:pPr lvl="1"/>
            <a:r>
              <a:rPr lang="en-US" dirty="0"/>
              <a:t>Captures </a:t>
            </a:r>
            <a:r>
              <a:rPr lang="en-US" i="1" dirty="0"/>
              <a:t>k</a:t>
            </a:r>
            <a:r>
              <a:rPr lang="en-US" dirty="0"/>
              <a:t>-grams hierarchically</a:t>
            </a:r>
          </a:p>
          <a:p>
            <a:pPr lvl="1"/>
            <a:r>
              <a:rPr lang="en-US" dirty="0"/>
              <a:t>Stack more than one convolutional layers: progressively-growing window</a:t>
            </a:r>
          </a:p>
          <a:p>
            <a:pPr lvl="1"/>
            <a:r>
              <a:rPr lang="en-US" b="1" dirty="0" err="1"/>
              <a:t>tokens→multi-word</a:t>
            </a:r>
            <a:r>
              <a:rPr lang="en-US" b="1" dirty="0"/>
              <a:t> </a:t>
            </a:r>
            <a:r>
              <a:rPr lang="en-US" b="1" dirty="0" err="1"/>
              <a:t>expressions→phrases→sentence</a:t>
            </a:r>
            <a:endParaRPr lang="en-US" b="1" dirty="0"/>
          </a:p>
          <a:p>
            <a:r>
              <a:rPr lang="en-US" dirty="0"/>
              <a:t>In practice, just another operation node in a DAG:</a:t>
            </a:r>
          </a:p>
          <a:p>
            <a:pPr lvl="1"/>
            <a:r>
              <a:rPr lang="en-US" dirty="0"/>
              <a:t>Extremely efficient implementations are available in all of the major frameworks.</a:t>
            </a:r>
          </a:p>
          <a:p>
            <a:r>
              <a:rPr lang="en-US" dirty="0"/>
              <a:t>Recent advances</a:t>
            </a:r>
          </a:p>
          <a:p>
            <a:pPr lvl="1"/>
            <a:r>
              <a:rPr lang="en-US" dirty="0"/>
              <a:t>Multi-width convolutional layers </a:t>
            </a:r>
            <a:r>
              <a:rPr lang="en-US" sz="2000" dirty="0"/>
              <a:t>[Kim, 2014; Lee et al., 2017]</a:t>
            </a:r>
            <a:endParaRPr lang="en-US" dirty="0"/>
          </a:p>
          <a:p>
            <a:pPr lvl="1"/>
            <a:r>
              <a:rPr lang="en-US" dirty="0"/>
              <a:t>Dilated convolutional layers </a:t>
            </a:r>
            <a:r>
              <a:rPr lang="en-US" sz="2000" dirty="0"/>
              <a:t>[</a:t>
            </a:r>
            <a:r>
              <a:rPr lang="en-US" sz="2000" dirty="0" err="1"/>
              <a:t>Kalchbrenner</a:t>
            </a:r>
            <a:r>
              <a:rPr lang="en-US" sz="2000" dirty="0"/>
              <a:t> et al., 2016]</a:t>
            </a:r>
            <a:endParaRPr lang="en-US" dirty="0"/>
          </a:p>
          <a:p>
            <a:pPr lvl="1"/>
            <a:r>
              <a:rPr lang="en-US" dirty="0"/>
              <a:t>Gated convolutional layers </a:t>
            </a:r>
            <a:r>
              <a:rPr lang="en-US" sz="2000" dirty="0"/>
              <a:t>[Gehring et al., 2017]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2E80-AB73-3744-96D3-66E97D7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2D74-D25F-5F43-A33A-6596E217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Self-Attention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7DC0-4C12-8443-B27F-527E6EE91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combine and generalize the relation network and the CNN?</a:t>
            </a:r>
          </a:p>
          <a:p>
            <a:r>
              <a:rPr lang="en-US" dirty="0"/>
              <a:t>Relation Network:</a:t>
            </a:r>
          </a:p>
          <a:p>
            <a:pPr lvl="1"/>
            <a:r>
              <a:rPr lang="en-US" dirty="0"/>
              <a:t>Each token’s representation is computed against all the other tokens</a:t>
            </a:r>
          </a:p>
          <a:p>
            <a:pPr lvl="1"/>
            <a:endParaRPr lang="en-US" dirty="0"/>
          </a:p>
          <a:p>
            <a:r>
              <a:rPr lang="en-US" dirty="0"/>
              <a:t>CNN:</a:t>
            </a:r>
          </a:p>
          <a:p>
            <a:pPr lvl="1"/>
            <a:r>
              <a:rPr lang="en-US" dirty="0"/>
              <a:t>Each token’s representation is computed against </a:t>
            </a:r>
            <a:r>
              <a:rPr lang="en-US" dirty="0" err="1"/>
              <a:t>neighbouring</a:t>
            </a:r>
            <a:r>
              <a:rPr lang="en-US" dirty="0"/>
              <a:t> tokens</a:t>
            </a:r>
          </a:p>
          <a:p>
            <a:pPr lvl="1"/>
            <a:endParaRPr lang="en-US" dirty="0"/>
          </a:p>
          <a:p>
            <a:r>
              <a:rPr lang="en-US" dirty="0"/>
              <a:t>RN considers the entire sentence vs. CNN focuses on the local context.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99F3C-6F5D-2A4A-8D2B-8E25CEEC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BEE88-E1B4-C24F-ACCE-A55910EB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263900"/>
            <a:ext cx="87630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9F155-7075-8240-81DE-5BB688BA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4555331"/>
            <a:ext cx="7112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80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2D74-D25F-5F43-A33A-6596E217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Self-Attention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7DC0-4C12-8443-B27F-527E6EE91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combine and generalize the relation network and the CNN?</a:t>
            </a:r>
          </a:p>
          <a:p>
            <a:r>
              <a:rPr lang="en-US" dirty="0"/>
              <a:t>CNN as a weighted relation network:</a:t>
            </a:r>
          </a:p>
          <a:p>
            <a:pPr lvl="1"/>
            <a:r>
              <a:rPr lang="en-US" dirty="0"/>
              <a:t>Original:</a:t>
            </a:r>
          </a:p>
          <a:p>
            <a:pPr lvl="1"/>
            <a:r>
              <a:rPr lang="en-US" dirty="0"/>
              <a:t>Weighted: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                                                                       .</a:t>
            </a:r>
          </a:p>
          <a:p>
            <a:r>
              <a:rPr lang="en-US" dirty="0"/>
              <a:t>Can we compute those weights instead of fixing them to 0 or 1?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99F3C-6F5D-2A4A-8D2B-8E25CEEC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7B6576-783D-C943-8C82-BAB9D7D3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70" y="2818130"/>
            <a:ext cx="71120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F98E7D-DC12-6E44-B1B0-CCF8426E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170" y="3531394"/>
            <a:ext cx="4318000" cy="93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AD259D-EC0C-3E49-9642-6D9E0A7F3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860" y="4555490"/>
            <a:ext cx="5308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9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2D74-D25F-5F43-A33A-6596E217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Self-Attention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7DC0-4C12-8443-B27F-527E6EE9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Can we compute those weights instead of fixing them to 0 or 1?</a:t>
            </a:r>
          </a:p>
          <a:p>
            <a:r>
              <a:rPr lang="en-US" dirty="0"/>
              <a:t>That is, compute the weight of each pair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weighting function could be yet another neural network</a:t>
            </a:r>
          </a:p>
          <a:p>
            <a:pPr lvl="1"/>
            <a:r>
              <a:rPr lang="en-US" dirty="0"/>
              <a:t>Just another subgraph in a DAG: easy to use!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Perhaps we want to normalize them so that the weights sum to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99F3C-6F5D-2A4A-8D2B-8E25CEEC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3941C-77C8-4B4E-91BB-693FC46AD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2856230"/>
            <a:ext cx="37465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D5B41-00AD-854C-96D5-9AACE6D5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2418080"/>
            <a:ext cx="10033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22380-B552-DB42-80EC-B6F31EE89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80" y="4752816"/>
            <a:ext cx="46228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BE109-E5A1-4F4D-9741-1D7DF432F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0" y="5476875"/>
            <a:ext cx="9131300" cy="838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9D81E3-83CC-D540-80D6-71BC8FD6E4EC}"/>
              </a:ext>
            </a:extLst>
          </p:cNvPr>
          <p:cNvSpPr txBox="1"/>
          <p:nvPr/>
        </p:nvSpPr>
        <p:spPr>
          <a:xfrm>
            <a:off x="6170930" y="6536809"/>
            <a:ext cx="587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Bahdanau</a:t>
            </a:r>
            <a:r>
              <a:rPr lang="en-US" dirty="0"/>
              <a:t> et al., 2015; Vaswani et al., 2017; Google NLP, 2016]</a:t>
            </a:r>
          </a:p>
        </p:txBody>
      </p:sp>
    </p:spTree>
    <p:extLst>
      <p:ext uri="{BB962C8B-B14F-4D97-AF65-F5344CB8AC3E}">
        <p14:creationId xmlns:p14="http://schemas.microsoft.com/office/powerpoint/2010/main" val="1388524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D36-0749-BE46-91B5-31F2A0BA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Self-Attention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498F-E1F1-484D-BCFA-01899EB4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Self-Attention: a generalization of CNN and RN.</a:t>
            </a:r>
          </a:p>
          <a:p>
            <a:r>
              <a:rPr lang="en-US" dirty="0"/>
              <a:t>Able to capture long-range dependencies within a single layer.</a:t>
            </a:r>
          </a:p>
          <a:p>
            <a:r>
              <a:rPr lang="en-US" dirty="0"/>
              <a:t>Able to ignore irrelevant long-range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2E80-AB73-3744-96D3-66E97D7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1846A-6047-8746-9637-184EF9361BE3}"/>
              </a:ext>
            </a:extLst>
          </p:cNvPr>
          <p:cNvSpPr>
            <a:spLocks noChangeAspect="1"/>
          </p:cNvSpPr>
          <p:nvPr/>
        </p:nvSpPr>
        <p:spPr>
          <a:xfrm>
            <a:off x="5289286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E2CB1-3EB1-C847-8600-C29D671128F5}"/>
              </a:ext>
            </a:extLst>
          </p:cNvPr>
          <p:cNvSpPr>
            <a:spLocks noChangeAspect="1"/>
          </p:cNvSpPr>
          <p:nvPr/>
        </p:nvSpPr>
        <p:spPr>
          <a:xfrm>
            <a:off x="5680029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122C6B-AC35-3348-BF63-D1DB94FFC91B}"/>
              </a:ext>
            </a:extLst>
          </p:cNvPr>
          <p:cNvSpPr>
            <a:spLocks noChangeAspect="1"/>
          </p:cNvSpPr>
          <p:nvPr/>
        </p:nvSpPr>
        <p:spPr>
          <a:xfrm>
            <a:off x="6070771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72AAF-0F29-4D4A-8379-8588944DB3EF}"/>
              </a:ext>
            </a:extLst>
          </p:cNvPr>
          <p:cNvSpPr>
            <a:spLocks noChangeAspect="1"/>
          </p:cNvSpPr>
          <p:nvPr/>
        </p:nvSpPr>
        <p:spPr>
          <a:xfrm>
            <a:off x="6461514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2452D-0ABC-9A4E-9377-3E053C7C62C2}"/>
              </a:ext>
            </a:extLst>
          </p:cNvPr>
          <p:cNvSpPr>
            <a:spLocks noChangeAspect="1"/>
          </p:cNvSpPr>
          <p:nvPr/>
        </p:nvSpPr>
        <p:spPr>
          <a:xfrm>
            <a:off x="6852257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4CB51-5F69-4343-8BC3-4C2319622C94}"/>
              </a:ext>
            </a:extLst>
          </p:cNvPr>
          <p:cNvSpPr>
            <a:spLocks noChangeAspect="1"/>
          </p:cNvSpPr>
          <p:nvPr/>
        </p:nvSpPr>
        <p:spPr>
          <a:xfrm>
            <a:off x="7243000" y="5660552"/>
            <a:ext cx="390743" cy="37925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17401-7ED2-2449-B33B-FE4656BD7747}"/>
              </a:ext>
            </a:extLst>
          </p:cNvPr>
          <p:cNvSpPr>
            <a:spLocks noChangeAspect="1"/>
          </p:cNvSpPr>
          <p:nvPr/>
        </p:nvSpPr>
        <p:spPr>
          <a:xfrm>
            <a:off x="7633742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D13E2-1460-864E-9A9F-E61C4A6A28EA}"/>
              </a:ext>
            </a:extLst>
          </p:cNvPr>
          <p:cNvSpPr>
            <a:spLocks noChangeAspect="1"/>
          </p:cNvSpPr>
          <p:nvPr/>
        </p:nvSpPr>
        <p:spPr>
          <a:xfrm>
            <a:off x="8024485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4DE8C2-01D8-7E46-AC69-FE8D6560BF43}"/>
              </a:ext>
            </a:extLst>
          </p:cNvPr>
          <p:cNvSpPr>
            <a:spLocks noChangeAspect="1"/>
          </p:cNvSpPr>
          <p:nvPr/>
        </p:nvSpPr>
        <p:spPr>
          <a:xfrm>
            <a:off x="8415228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57C673-0D41-F341-A108-B3E7AA411A70}"/>
              </a:ext>
            </a:extLst>
          </p:cNvPr>
          <p:cNvSpPr>
            <a:spLocks noChangeAspect="1"/>
          </p:cNvSpPr>
          <p:nvPr/>
        </p:nvSpPr>
        <p:spPr>
          <a:xfrm>
            <a:off x="8805971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CA17D6-A0DC-0746-A4F2-FEF64953B96F}"/>
              </a:ext>
            </a:extLst>
          </p:cNvPr>
          <p:cNvSpPr>
            <a:spLocks noChangeAspect="1"/>
          </p:cNvSpPr>
          <p:nvPr/>
        </p:nvSpPr>
        <p:spPr>
          <a:xfrm>
            <a:off x="9196713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818383-31ED-214D-9F64-83A01AE901C4}"/>
              </a:ext>
            </a:extLst>
          </p:cNvPr>
          <p:cNvSpPr>
            <a:spLocks noChangeAspect="1"/>
          </p:cNvSpPr>
          <p:nvPr/>
        </p:nvSpPr>
        <p:spPr>
          <a:xfrm>
            <a:off x="5289286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BE04C2-CDC5-AE4B-937F-C5F0042425D8}"/>
              </a:ext>
            </a:extLst>
          </p:cNvPr>
          <p:cNvSpPr>
            <a:spLocks noChangeAspect="1"/>
          </p:cNvSpPr>
          <p:nvPr/>
        </p:nvSpPr>
        <p:spPr>
          <a:xfrm>
            <a:off x="5680029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82394-2B59-DA4C-9804-ED71CCB0F73F}"/>
              </a:ext>
            </a:extLst>
          </p:cNvPr>
          <p:cNvSpPr>
            <a:spLocks noChangeAspect="1"/>
          </p:cNvSpPr>
          <p:nvPr/>
        </p:nvSpPr>
        <p:spPr>
          <a:xfrm>
            <a:off x="6070771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302BCB-226A-3947-8130-15EE27FE8438}"/>
              </a:ext>
            </a:extLst>
          </p:cNvPr>
          <p:cNvSpPr>
            <a:spLocks noChangeAspect="1"/>
          </p:cNvSpPr>
          <p:nvPr/>
        </p:nvSpPr>
        <p:spPr>
          <a:xfrm>
            <a:off x="6461514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7769E9-14A4-4645-91E0-D035E8048A93}"/>
              </a:ext>
            </a:extLst>
          </p:cNvPr>
          <p:cNvSpPr>
            <a:spLocks noChangeAspect="1"/>
          </p:cNvSpPr>
          <p:nvPr/>
        </p:nvSpPr>
        <p:spPr>
          <a:xfrm>
            <a:off x="6852257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FD6DA8-6920-E444-BB8F-D7C7992F4156}"/>
              </a:ext>
            </a:extLst>
          </p:cNvPr>
          <p:cNvSpPr>
            <a:spLocks noChangeAspect="1"/>
          </p:cNvSpPr>
          <p:nvPr/>
        </p:nvSpPr>
        <p:spPr>
          <a:xfrm>
            <a:off x="7243000" y="3622043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381334-7E90-704C-AA6E-E08DC10C5DFB}"/>
              </a:ext>
            </a:extLst>
          </p:cNvPr>
          <p:cNvSpPr>
            <a:spLocks noChangeAspect="1"/>
          </p:cNvSpPr>
          <p:nvPr/>
        </p:nvSpPr>
        <p:spPr>
          <a:xfrm>
            <a:off x="7633742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CFB932-970D-B042-84B5-AB0367AF150E}"/>
              </a:ext>
            </a:extLst>
          </p:cNvPr>
          <p:cNvSpPr>
            <a:spLocks noChangeAspect="1"/>
          </p:cNvSpPr>
          <p:nvPr/>
        </p:nvSpPr>
        <p:spPr>
          <a:xfrm>
            <a:off x="8024485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407893-E56E-BC4A-AB62-E40F97203645}"/>
              </a:ext>
            </a:extLst>
          </p:cNvPr>
          <p:cNvSpPr>
            <a:spLocks noChangeAspect="1"/>
          </p:cNvSpPr>
          <p:nvPr/>
        </p:nvSpPr>
        <p:spPr>
          <a:xfrm>
            <a:off x="8415228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F749CD-2E83-3244-A6F5-BAEDC28898B6}"/>
              </a:ext>
            </a:extLst>
          </p:cNvPr>
          <p:cNvSpPr>
            <a:spLocks noChangeAspect="1"/>
          </p:cNvSpPr>
          <p:nvPr/>
        </p:nvSpPr>
        <p:spPr>
          <a:xfrm>
            <a:off x="8805971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7F33E0-F42B-DF4C-94A3-5B17FFFA5BC4}"/>
              </a:ext>
            </a:extLst>
          </p:cNvPr>
          <p:cNvSpPr>
            <a:spLocks noChangeAspect="1"/>
          </p:cNvSpPr>
          <p:nvPr/>
        </p:nvSpPr>
        <p:spPr>
          <a:xfrm>
            <a:off x="9196713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88CDC3-3ADF-2046-8185-2E499815C301}"/>
              </a:ext>
            </a:extLst>
          </p:cNvPr>
          <p:cNvSpPr/>
          <p:nvPr/>
        </p:nvSpPr>
        <p:spPr>
          <a:xfrm>
            <a:off x="2353479" y="4378668"/>
            <a:ext cx="1201251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20C99-F069-094F-871F-22C660BE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4790636"/>
            <a:ext cx="152400" cy="127000"/>
          </a:xfrm>
          <a:prstGeom prst="rect">
            <a:avLst/>
          </a:prstGeom>
        </p:spPr>
      </p:pic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2CA0080A-C710-C447-B95C-A27D170E630D}"/>
              </a:ext>
            </a:extLst>
          </p:cNvPr>
          <p:cNvCxnSpPr>
            <a:cxnSpLocks/>
            <a:stCxn id="9" idx="0"/>
            <a:endCxn id="55" idx="2"/>
          </p:cNvCxnSpPr>
          <p:nvPr/>
        </p:nvCxnSpPr>
        <p:spPr>
          <a:xfrm rot="16200000" flipV="1">
            <a:off x="4017563" y="3939874"/>
            <a:ext cx="794380" cy="2921296"/>
          </a:xfrm>
          <a:prstGeom prst="curvedConnector3">
            <a:avLst>
              <a:gd name="adj1" fmla="val 28417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B088169B-DFEE-FC4F-AA89-6DE3FADB2934}"/>
              </a:ext>
            </a:extLst>
          </p:cNvPr>
          <p:cNvCxnSpPr>
            <a:stCxn id="13" idx="0"/>
            <a:endCxn id="55" idx="2"/>
          </p:cNvCxnSpPr>
          <p:nvPr/>
        </p:nvCxnSpPr>
        <p:spPr>
          <a:xfrm rot="16200000" flipV="1">
            <a:off x="4867629" y="3089808"/>
            <a:ext cx="657220" cy="4484267"/>
          </a:xfrm>
          <a:prstGeom prst="curvedConnector3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2E04A19-603A-ED4E-912D-6BFB77C4EBCD}"/>
              </a:ext>
            </a:extLst>
          </p:cNvPr>
          <p:cNvSpPr/>
          <p:nvPr/>
        </p:nvSpPr>
        <p:spPr>
          <a:xfrm>
            <a:off x="4351019" y="4681230"/>
            <a:ext cx="531039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47AFA250-C73F-2641-B07E-BF82E74A74E3}"/>
              </a:ext>
            </a:extLst>
          </p:cNvPr>
          <p:cNvCxnSpPr>
            <a:cxnSpLocks/>
            <a:stCxn id="9" idx="0"/>
            <a:endCxn id="68" idx="2"/>
          </p:cNvCxnSpPr>
          <p:nvPr/>
        </p:nvCxnSpPr>
        <p:spPr>
          <a:xfrm rot="16200000" flipV="1">
            <a:off x="4852975" y="4775286"/>
            <a:ext cx="785990" cy="1258862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619AAC23-9F1D-604C-A81F-04551E2A7CD0}"/>
              </a:ext>
            </a:extLst>
          </p:cNvPr>
          <p:cNvCxnSpPr>
            <a:cxnSpLocks/>
            <a:stCxn id="13" idx="0"/>
            <a:endCxn id="68" idx="2"/>
          </p:cNvCxnSpPr>
          <p:nvPr/>
        </p:nvCxnSpPr>
        <p:spPr>
          <a:xfrm rot="16200000" flipV="1">
            <a:off x="5703041" y="3925220"/>
            <a:ext cx="648830" cy="2821833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08817667-0B29-9846-9DCC-F8E93721B44F}"/>
              </a:ext>
            </a:extLst>
          </p:cNvPr>
          <p:cNvSpPr/>
          <p:nvPr/>
        </p:nvSpPr>
        <p:spPr>
          <a:xfrm>
            <a:off x="6767134" y="4404247"/>
            <a:ext cx="1342474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AB2E30A-9BEE-624F-89CD-3252161547B2}"/>
              </a:ext>
            </a:extLst>
          </p:cNvPr>
          <p:cNvSpPr>
            <a:spLocks noChangeAspect="1"/>
          </p:cNvSpPr>
          <p:nvPr/>
        </p:nvSpPr>
        <p:spPr>
          <a:xfrm>
            <a:off x="5014966" y="4213577"/>
            <a:ext cx="265222" cy="266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1C17121-789E-7440-9B1B-909918E3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67" y="4279934"/>
            <a:ext cx="139700" cy="139700"/>
          </a:xfrm>
          <a:prstGeom prst="rect">
            <a:avLst/>
          </a:prstGeom>
        </p:spPr>
      </p:pic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CFCB568D-06F1-D045-BF50-DF774F67DD7D}"/>
              </a:ext>
            </a:extLst>
          </p:cNvPr>
          <p:cNvCxnSpPr>
            <a:cxnSpLocks/>
            <a:stCxn id="68" idx="0"/>
            <a:endCxn id="78" idx="2"/>
          </p:cNvCxnSpPr>
          <p:nvPr/>
        </p:nvCxnSpPr>
        <p:spPr>
          <a:xfrm rot="5400000" flipH="1" flipV="1">
            <a:off x="4781505" y="4315158"/>
            <a:ext cx="201107" cy="53103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6EF681E2-ADA6-2E4C-8644-4BAEC7CC2705}"/>
              </a:ext>
            </a:extLst>
          </p:cNvPr>
          <p:cNvCxnSpPr>
            <a:cxnSpLocks/>
            <a:stCxn id="55" idx="0"/>
            <a:endCxn id="78" idx="0"/>
          </p:cNvCxnSpPr>
          <p:nvPr/>
        </p:nvCxnSpPr>
        <p:spPr>
          <a:xfrm rot="5400000" flipH="1" flipV="1">
            <a:off x="3968296" y="3199387"/>
            <a:ext cx="165091" cy="2193472"/>
          </a:xfrm>
          <a:prstGeom prst="curvedConnector3">
            <a:avLst>
              <a:gd name="adj1" fmla="val 23846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B84C2EDC-022D-4748-913B-57062CEE185A}"/>
              </a:ext>
            </a:extLst>
          </p:cNvPr>
          <p:cNvCxnSpPr>
            <a:cxnSpLocks/>
            <a:stCxn id="78" idx="3"/>
            <a:endCxn id="75" idx="2"/>
          </p:cNvCxnSpPr>
          <p:nvPr/>
        </p:nvCxnSpPr>
        <p:spPr>
          <a:xfrm>
            <a:off x="5280188" y="4346850"/>
            <a:ext cx="2158183" cy="387889"/>
          </a:xfrm>
          <a:prstGeom prst="curvedConnector4">
            <a:avLst>
              <a:gd name="adj1" fmla="val 34449"/>
              <a:gd name="adj2" fmla="val 158934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3912861C-B5FA-394D-94CC-61FC3821D89F}"/>
              </a:ext>
            </a:extLst>
          </p:cNvPr>
          <p:cNvCxnSpPr>
            <a:cxnSpLocks/>
            <a:stCxn id="75" idx="0"/>
            <a:endCxn id="31" idx="2"/>
          </p:cNvCxnSpPr>
          <p:nvPr/>
        </p:nvCxnSpPr>
        <p:spPr>
          <a:xfrm rot="5400000" flipH="1" flipV="1">
            <a:off x="7236895" y="4202771"/>
            <a:ext cx="402953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01BD931C-F8F6-3A44-B656-98C8FEB3A2B7}"/>
              </a:ext>
            </a:extLst>
          </p:cNvPr>
          <p:cNvCxnSpPr>
            <a:cxnSpLocks/>
            <a:endCxn id="75" idx="2"/>
          </p:cNvCxnSpPr>
          <p:nvPr/>
        </p:nvCxnSpPr>
        <p:spPr>
          <a:xfrm rot="10800000">
            <a:off x="7438372" y="4734740"/>
            <a:ext cx="2037103" cy="345559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E514D14E-FEFC-944F-8F0D-6E09570E149C}"/>
              </a:ext>
            </a:extLst>
          </p:cNvPr>
          <p:cNvCxnSpPr>
            <a:cxnSpLocks/>
            <a:endCxn id="75" idx="2"/>
          </p:cNvCxnSpPr>
          <p:nvPr/>
        </p:nvCxnSpPr>
        <p:spPr>
          <a:xfrm rot="10800000">
            <a:off x="7438371" y="4734739"/>
            <a:ext cx="2037104" cy="71741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5AA8E745-F127-3547-8374-AFD82C715D11}"/>
              </a:ext>
            </a:extLst>
          </p:cNvPr>
          <p:cNvCxnSpPr>
            <a:cxnSpLocks/>
            <a:endCxn id="75" idx="2"/>
          </p:cNvCxnSpPr>
          <p:nvPr/>
        </p:nvCxnSpPr>
        <p:spPr>
          <a:xfrm rot="10800000">
            <a:off x="7438372" y="4734740"/>
            <a:ext cx="923123" cy="788653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6BE855A3-D7A1-7540-9DB5-37E7C3F0F80F}"/>
              </a:ext>
            </a:extLst>
          </p:cNvPr>
          <p:cNvCxnSpPr>
            <a:cxnSpLocks/>
            <a:endCxn id="75" idx="2"/>
          </p:cNvCxnSpPr>
          <p:nvPr/>
        </p:nvCxnSpPr>
        <p:spPr>
          <a:xfrm rot="10800000">
            <a:off x="7438371" y="4734740"/>
            <a:ext cx="2037106" cy="553963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69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8" grpId="0" animBg="1"/>
      <p:bldP spid="75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6F1A-51A3-DC48-AA50-4296D627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6F48-DC05-634C-BF09-EDF8BE95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Classification &amp; How to Represent a Sentence</a:t>
            </a:r>
          </a:p>
          <a:p>
            <a:r>
              <a:rPr lang="en-US" dirty="0"/>
              <a:t>Language Modelling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If time permits, some recent advances…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D759-9BDA-7141-8C52-70C5EFA6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5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D36-0749-BE46-91B5-31F2A0BA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Self-Attention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498F-E1F1-484D-BCFA-01899EB4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Self-Attention: a generalization of CNN and RN.</a:t>
            </a:r>
          </a:p>
          <a:p>
            <a:r>
              <a:rPr lang="en-US" dirty="0"/>
              <a:t>Able to capture long-range dependencies within a single layer.</a:t>
            </a:r>
          </a:p>
          <a:p>
            <a:r>
              <a:rPr lang="en-US" dirty="0"/>
              <a:t>Able to ignore irrelevant long-range dependencies.</a:t>
            </a:r>
          </a:p>
          <a:p>
            <a:r>
              <a:rPr lang="en-US" dirty="0"/>
              <a:t>Further generalization via multi-head and multi-hop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2E80-AB73-3744-96D3-66E97D7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8AF0DD-91D0-814D-9774-D044D86DB3CB}"/>
              </a:ext>
            </a:extLst>
          </p:cNvPr>
          <p:cNvGrpSpPr>
            <a:grpSpLocks noChangeAspect="1"/>
          </p:cNvGrpSpPr>
          <p:nvPr/>
        </p:nvGrpSpPr>
        <p:grpSpPr>
          <a:xfrm>
            <a:off x="5929652" y="4140833"/>
            <a:ext cx="6019039" cy="2125824"/>
            <a:chOff x="2353479" y="3622043"/>
            <a:chExt cx="7233977" cy="25549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21846A-6047-8746-9637-184EF936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9286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4E2CB1-3EB1-C847-8600-C29D67112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029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122C6B-AC35-3348-BF63-D1DB94FFC9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0771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C72AAF-0F29-4D4A-8379-8588944DB3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1514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2452D-0ABC-9A4E-9377-3E053C7C62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2257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4CB51-5F69-4343-8BC3-4C2319622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3000" y="5660552"/>
              <a:ext cx="390743" cy="379251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717401-7ED2-2449-B33B-FE4656BD7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3742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4D13E2-1460-864E-9A9F-E61C4A6A28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485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4DE8C2-01D8-7E46-AC69-FE8D6560B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5228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57C673-0D41-F341-A108-B3E7AA411A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5971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CA17D6-A0DC-0746-A4F2-FEF64953B9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6713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818383-31ED-214D-9F64-83A01AE901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9286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BE04C2-CDC5-AE4B-937F-C5F0042425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029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F82394-2B59-DA4C-9804-ED71CCB0F7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0771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302BCB-226A-3947-8130-15EE27FE8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1514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47769E9-14A4-4645-91E0-D035E8048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2257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FD6DA8-6920-E444-BB8F-D7C7992F4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3000" y="3622043"/>
              <a:ext cx="390743" cy="37925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C381334-7E90-704C-AA6E-E08DC10C5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3742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6CFB932-970D-B042-84B5-AB0367AF15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485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407893-E56E-BC4A-AB62-E40F9720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5228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F749CD-2E83-3244-A6F5-BAEDC28898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5971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97F33E0-F42B-DF4C-94A3-5B17FFFA5B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6713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E88CDC3-3ADF-2046-8185-2E499815C301}"/>
                </a:ext>
              </a:extLst>
            </p:cNvPr>
            <p:cNvSpPr/>
            <p:nvPr/>
          </p:nvSpPr>
          <p:spPr>
            <a:xfrm>
              <a:off x="2353479" y="4378668"/>
              <a:ext cx="1201251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Weighting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Function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A20C99-F069-094F-871F-22C660BEB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6600" y="4790636"/>
              <a:ext cx="152400" cy="127000"/>
            </a:xfrm>
            <a:prstGeom prst="rect">
              <a:avLst/>
            </a:prstGeom>
          </p:spPr>
        </p:pic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2CA0080A-C710-C447-B95C-A27D170E630D}"/>
                </a:ext>
              </a:extLst>
            </p:cNvPr>
            <p:cNvCxnSpPr>
              <a:cxnSpLocks/>
              <a:stCxn id="9" idx="0"/>
              <a:endCxn id="55" idx="2"/>
            </p:cNvCxnSpPr>
            <p:nvPr/>
          </p:nvCxnSpPr>
          <p:spPr>
            <a:xfrm rot="16200000" flipV="1">
              <a:off x="4017563" y="3939874"/>
              <a:ext cx="794380" cy="2921296"/>
            </a:xfrm>
            <a:prstGeom prst="curvedConnector3">
              <a:avLst>
                <a:gd name="adj1" fmla="val 28417"/>
              </a:avLst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B088169B-DFEE-FC4F-AA89-6DE3FADB2934}"/>
                </a:ext>
              </a:extLst>
            </p:cNvPr>
            <p:cNvCxnSpPr>
              <a:stCxn id="13" idx="0"/>
              <a:endCxn id="55" idx="2"/>
            </p:cNvCxnSpPr>
            <p:nvPr/>
          </p:nvCxnSpPr>
          <p:spPr>
            <a:xfrm rot="16200000" flipV="1">
              <a:off x="4867629" y="3089808"/>
              <a:ext cx="657220" cy="4484267"/>
            </a:xfrm>
            <a:prstGeom prst="curvedConnector3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2E04A19-603A-ED4E-912D-6BFB77C4EBCD}"/>
                </a:ext>
              </a:extLst>
            </p:cNvPr>
            <p:cNvSpPr/>
            <p:nvPr/>
          </p:nvSpPr>
          <p:spPr>
            <a:xfrm>
              <a:off x="4140430" y="4686487"/>
              <a:ext cx="680334" cy="3304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RN</a:t>
              </a: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47AFA250-C73F-2641-B07E-BF82E74A74E3}"/>
                </a:ext>
              </a:extLst>
            </p:cNvPr>
            <p:cNvCxnSpPr>
              <a:cxnSpLocks/>
              <a:stCxn id="9" idx="0"/>
              <a:endCxn id="68" idx="2"/>
            </p:cNvCxnSpPr>
            <p:nvPr/>
          </p:nvCxnSpPr>
          <p:spPr>
            <a:xfrm rot="16200000" flipV="1">
              <a:off x="4787633" y="4709944"/>
              <a:ext cx="780733" cy="1394802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619AAC23-9F1D-604C-A81F-04551E2A7CD0}"/>
                </a:ext>
              </a:extLst>
            </p:cNvPr>
            <p:cNvCxnSpPr>
              <a:cxnSpLocks/>
              <a:stCxn id="13" idx="0"/>
              <a:endCxn id="68" idx="2"/>
            </p:cNvCxnSpPr>
            <p:nvPr/>
          </p:nvCxnSpPr>
          <p:spPr>
            <a:xfrm rot="16200000" flipV="1">
              <a:off x="5637699" y="3859878"/>
              <a:ext cx="643573" cy="2957774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8817667-0B29-9846-9DCC-F8E93721B44F}"/>
                </a:ext>
              </a:extLst>
            </p:cNvPr>
            <p:cNvSpPr/>
            <p:nvPr/>
          </p:nvSpPr>
          <p:spPr>
            <a:xfrm>
              <a:off x="6767134" y="4404247"/>
              <a:ext cx="1342474" cy="3304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Summation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AB2E30A-9BEE-624F-89CD-325216154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4966" y="4213577"/>
              <a:ext cx="265222" cy="2665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1C17121-789E-7440-9B1B-909918E3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4767" y="4279934"/>
              <a:ext cx="139700" cy="139700"/>
            </a:xfrm>
            <a:prstGeom prst="rect">
              <a:avLst/>
            </a:prstGeom>
          </p:spPr>
        </p:pic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CFCB568D-06F1-D045-BF50-DF774F67DD7D}"/>
                </a:ext>
              </a:extLst>
            </p:cNvPr>
            <p:cNvCxnSpPr>
              <a:cxnSpLocks/>
              <a:stCxn id="68" idx="0"/>
              <a:endCxn id="78" idx="2"/>
            </p:cNvCxnSpPr>
            <p:nvPr/>
          </p:nvCxnSpPr>
          <p:spPr>
            <a:xfrm rot="5400000" flipH="1" flipV="1">
              <a:off x="4710906" y="4249817"/>
              <a:ext cx="206364" cy="666978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6EF681E2-ADA6-2E4C-8644-4BAEC7CC2705}"/>
                </a:ext>
              </a:extLst>
            </p:cNvPr>
            <p:cNvCxnSpPr>
              <a:cxnSpLocks/>
              <a:stCxn id="55" idx="0"/>
              <a:endCxn id="78" idx="0"/>
            </p:cNvCxnSpPr>
            <p:nvPr/>
          </p:nvCxnSpPr>
          <p:spPr>
            <a:xfrm rot="5400000" flipH="1" flipV="1">
              <a:off x="3968296" y="3199387"/>
              <a:ext cx="165091" cy="2193472"/>
            </a:xfrm>
            <a:prstGeom prst="curvedConnector3">
              <a:avLst>
                <a:gd name="adj1" fmla="val 238469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urved Connector 90">
              <a:extLst>
                <a:ext uri="{FF2B5EF4-FFF2-40B4-BE49-F238E27FC236}">
                  <a16:creationId xmlns:a16="http://schemas.microsoft.com/office/drawing/2014/main" id="{B84C2EDC-022D-4748-913B-57062CEE185A}"/>
                </a:ext>
              </a:extLst>
            </p:cNvPr>
            <p:cNvCxnSpPr>
              <a:cxnSpLocks/>
              <a:stCxn id="78" idx="3"/>
              <a:endCxn id="75" idx="2"/>
            </p:cNvCxnSpPr>
            <p:nvPr/>
          </p:nvCxnSpPr>
          <p:spPr>
            <a:xfrm>
              <a:off x="5280188" y="4346850"/>
              <a:ext cx="2158183" cy="387889"/>
            </a:xfrm>
            <a:prstGeom prst="curvedConnector4">
              <a:avLst>
                <a:gd name="adj1" fmla="val 34449"/>
                <a:gd name="adj2" fmla="val 158934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3912861C-B5FA-394D-94CC-61FC3821D89F}"/>
                </a:ext>
              </a:extLst>
            </p:cNvPr>
            <p:cNvCxnSpPr>
              <a:cxnSpLocks/>
              <a:stCxn id="75" idx="0"/>
              <a:endCxn id="31" idx="2"/>
            </p:cNvCxnSpPr>
            <p:nvPr/>
          </p:nvCxnSpPr>
          <p:spPr>
            <a:xfrm rot="5400000" flipH="1" flipV="1">
              <a:off x="7236895" y="4202771"/>
              <a:ext cx="402953" cy="1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01BD931C-F8F6-3A44-B656-98C8FEB3A2B7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rot="10800000">
              <a:off x="7438372" y="4734740"/>
              <a:ext cx="2037103" cy="345559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>
              <a:extLst>
                <a:ext uri="{FF2B5EF4-FFF2-40B4-BE49-F238E27FC236}">
                  <a16:creationId xmlns:a16="http://schemas.microsoft.com/office/drawing/2014/main" id="{E514D14E-FEFC-944F-8F0D-6E09570E149C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rot="10800000">
              <a:off x="7438371" y="4734739"/>
              <a:ext cx="2037104" cy="71741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urved Connector 96">
              <a:extLst>
                <a:ext uri="{FF2B5EF4-FFF2-40B4-BE49-F238E27FC236}">
                  <a16:creationId xmlns:a16="http://schemas.microsoft.com/office/drawing/2014/main" id="{5AA8E745-F127-3547-8374-AFD82C715D11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rot="10800000">
              <a:off x="7438372" y="4734740"/>
              <a:ext cx="923123" cy="78865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>
              <a:extLst>
                <a:ext uri="{FF2B5EF4-FFF2-40B4-BE49-F238E27FC236}">
                  <a16:creationId xmlns:a16="http://schemas.microsoft.com/office/drawing/2014/main" id="{6BE855A3-D7A1-7540-9DB5-37E7C3F0F80F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rot="10800000">
              <a:off x="7438371" y="4734740"/>
              <a:ext cx="2037106" cy="55396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9286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FFA3-C150-3F42-A5F8-D1428762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RNN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2DCC-48C2-1C49-8ED2-356F44CC0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Weaknesses of self-attention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Quadratic computational complexity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Some operations cannot be done easily: e.g., counting, …</a:t>
            </a:r>
          </a:p>
          <a:p>
            <a:r>
              <a:rPr lang="en-US" dirty="0"/>
              <a:t>Online compression of a sequence</a:t>
            </a:r>
          </a:p>
          <a:p>
            <a:pPr marL="0" indent="0">
              <a:buNone/>
            </a:pPr>
            <a:r>
              <a:rPr lang="en-US" dirty="0"/>
              <a:t>                                    , where            .</a:t>
            </a:r>
          </a:p>
          <a:p>
            <a:r>
              <a:rPr lang="en-US" dirty="0"/>
              <a:t>Memory      allows it to be Turing complete.*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EA25-501C-9142-9847-3ED5F9E2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C0E1C-98F7-DC44-858F-95AE7C37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14" y="2293504"/>
            <a:ext cx="8255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6ABB20-B49B-AF4D-A7E9-6AF085ED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46" y="3671094"/>
            <a:ext cx="26924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3CE04-C21D-864C-986F-18E03BBD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541" y="3690144"/>
            <a:ext cx="8890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4F0E3-BAAE-9D4F-8460-36FC508C4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023" y="3208482"/>
            <a:ext cx="6985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9C663-0E40-BE4C-81BA-A8DB155F5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945" y="4234296"/>
            <a:ext cx="254000" cy="29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AAF5-879C-C141-A1AE-83852D81EA9E}"/>
              </a:ext>
            </a:extLst>
          </p:cNvPr>
          <p:cNvSpPr txBox="1"/>
          <p:nvPr/>
        </p:nvSpPr>
        <p:spPr>
          <a:xfrm>
            <a:off x="7998691" y="6531530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Under some extreme assumptions…</a:t>
            </a:r>
          </a:p>
        </p:txBody>
      </p:sp>
    </p:spTree>
    <p:extLst>
      <p:ext uri="{BB962C8B-B14F-4D97-AF65-F5344CB8AC3E}">
        <p14:creationId xmlns:p14="http://schemas.microsoft.com/office/powerpoint/2010/main" val="841217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FFA3-C150-3F42-A5F8-D1428762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RNN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2DCC-48C2-1C49-8ED2-356F44CC0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5248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network: online compression of a sequence</a:t>
            </a:r>
          </a:p>
          <a:p>
            <a:pPr marL="0" indent="0">
              <a:buNone/>
            </a:pPr>
            <a:r>
              <a:rPr lang="en-US" dirty="0"/>
              <a:t>                                    , where            .</a:t>
            </a:r>
          </a:p>
          <a:p>
            <a:r>
              <a:rPr lang="en-US" dirty="0"/>
              <a:t>Bidirectional RNN to account for both sides. </a:t>
            </a:r>
          </a:p>
          <a:p>
            <a:r>
              <a:rPr lang="en-US" dirty="0"/>
              <a:t>Inherently sequential processing</a:t>
            </a:r>
          </a:p>
          <a:p>
            <a:pPr lvl="1"/>
            <a:r>
              <a:rPr lang="en-US" dirty="0"/>
              <a:t>Less desirable for modern, parallelized, distributed </a:t>
            </a:r>
            <a:br>
              <a:rPr lang="en-US" dirty="0"/>
            </a:br>
            <a:r>
              <a:rPr lang="en-US" dirty="0"/>
              <a:t>computing infrastructure. </a:t>
            </a:r>
          </a:p>
          <a:p>
            <a:r>
              <a:rPr lang="en-US" dirty="0"/>
              <a:t>LSTM </a:t>
            </a:r>
            <a:r>
              <a:rPr lang="en-US" sz="2000" dirty="0"/>
              <a:t>[</a:t>
            </a:r>
            <a:r>
              <a:rPr lang="en-US" sz="2000" dirty="0" err="1"/>
              <a:t>Hochreiter&amp;Schmidhuber</a:t>
            </a:r>
            <a:r>
              <a:rPr lang="en-US" sz="2000" dirty="0"/>
              <a:t>, 1999] </a:t>
            </a:r>
            <a:r>
              <a:rPr lang="en-US" dirty="0"/>
              <a:t>and GRU </a:t>
            </a:r>
            <a:br>
              <a:rPr lang="en-US" dirty="0"/>
            </a:br>
            <a:r>
              <a:rPr lang="en-US" sz="2000" dirty="0"/>
              <a:t>[Cho et al., 2014]</a:t>
            </a:r>
            <a:r>
              <a:rPr lang="en-US" dirty="0"/>
              <a:t> have become de facto standard</a:t>
            </a:r>
          </a:p>
          <a:p>
            <a:pPr lvl="1"/>
            <a:r>
              <a:rPr lang="en-US" dirty="0"/>
              <a:t>All standard frameworks implement them.</a:t>
            </a:r>
          </a:p>
          <a:p>
            <a:pPr lvl="1"/>
            <a:r>
              <a:rPr lang="en-US" dirty="0"/>
              <a:t>Efficient GPU kernels are available.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EA25-501C-9142-9847-3ED5F9E2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ABB20-B49B-AF4D-A7E9-6AF085ED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46" y="2405715"/>
            <a:ext cx="26924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3CE04-C21D-864C-986F-18E03BBD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41" y="2424765"/>
            <a:ext cx="8890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4F0E3-BAAE-9D4F-8460-36FC508C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914" y="1906155"/>
            <a:ext cx="698500" cy="330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20B250-5C08-3245-8182-AD51BCA943EC}"/>
              </a:ext>
            </a:extLst>
          </p:cNvPr>
          <p:cNvSpPr>
            <a:spLocks noChangeAspect="1"/>
          </p:cNvSpPr>
          <p:nvPr/>
        </p:nvSpPr>
        <p:spPr>
          <a:xfrm>
            <a:off x="7752761" y="54929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A38B46-B6D0-8F43-BF1B-6C6BA65A56EB}"/>
              </a:ext>
            </a:extLst>
          </p:cNvPr>
          <p:cNvSpPr>
            <a:spLocks noChangeAspect="1"/>
          </p:cNvSpPr>
          <p:nvPr/>
        </p:nvSpPr>
        <p:spPr>
          <a:xfrm>
            <a:off x="8534246" y="54929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D29043-CAB0-AB4C-AEE8-48CC2ED18EE7}"/>
              </a:ext>
            </a:extLst>
          </p:cNvPr>
          <p:cNvSpPr>
            <a:spLocks noChangeAspect="1"/>
          </p:cNvSpPr>
          <p:nvPr/>
        </p:nvSpPr>
        <p:spPr>
          <a:xfrm>
            <a:off x="9315732" y="5355752"/>
            <a:ext cx="390743" cy="37925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4C6DB-8C86-FC4E-8C4F-D8C7A076F168}"/>
              </a:ext>
            </a:extLst>
          </p:cNvPr>
          <p:cNvSpPr>
            <a:spLocks noChangeAspect="1"/>
          </p:cNvSpPr>
          <p:nvPr/>
        </p:nvSpPr>
        <p:spPr>
          <a:xfrm>
            <a:off x="10097217" y="54929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761A6-8F44-6140-9D06-E342F5FB4A8D}"/>
              </a:ext>
            </a:extLst>
          </p:cNvPr>
          <p:cNvSpPr>
            <a:spLocks noChangeAspect="1"/>
          </p:cNvSpPr>
          <p:nvPr/>
        </p:nvSpPr>
        <p:spPr>
          <a:xfrm>
            <a:off x="10878703" y="54929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599DC7-9D00-1E40-9F91-13A283454B15}"/>
              </a:ext>
            </a:extLst>
          </p:cNvPr>
          <p:cNvSpPr>
            <a:spLocks noChangeAspect="1"/>
          </p:cNvSpPr>
          <p:nvPr/>
        </p:nvSpPr>
        <p:spPr>
          <a:xfrm>
            <a:off x="7752761" y="298473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6A679B-465D-5D46-9457-25FE9070CE80}"/>
              </a:ext>
            </a:extLst>
          </p:cNvPr>
          <p:cNvSpPr>
            <a:spLocks noChangeAspect="1"/>
          </p:cNvSpPr>
          <p:nvPr/>
        </p:nvSpPr>
        <p:spPr>
          <a:xfrm>
            <a:off x="8534246" y="298473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5D5090-F8DD-0649-8B4E-2E9BFB1E5EAC}"/>
              </a:ext>
            </a:extLst>
          </p:cNvPr>
          <p:cNvSpPr>
            <a:spLocks noChangeAspect="1"/>
          </p:cNvSpPr>
          <p:nvPr/>
        </p:nvSpPr>
        <p:spPr>
          <a:xfrm>
            <a:off x="9315731" y="2844595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659636-0BF4-3442-BF54-7FD33DDBB36D}"/>
              </a:ext>
            </a:extLst>
          </p:cNvPr>
          <p:cNvSpPr>
            <a:spLocks noChangeAspect="1"/>
          </p:cNvSpPr>
          <p:nvPr/>
        </p:nvSpPr>
        <p:spPr>
          <a:xfrm>
            <a:off x="10097217" y="298473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7FD657-D5AC-D34A-AB5B-AE524F384132}"/>
              </a:ext>
            </a:extLst>
          </p:cNvPr>
          <p:cNvSpPr>
            <a:spLocks noChangeAspect="1"/>
          </p:cNvSpPr>
          <p:nvPr/>
        </p:nvSpPr>
        <p:spPr>
          <a:xfrm>
            <a:off x="10878703" y="298473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1E2440-4B99-E745-BA99-3129F70BB44A}"/>
              </a:ext>
            </a:extLst>
          </p:cNvPr>
          <p:cNvSpPr/>
          <p:nvPr/>
        </p:nvSpPr>
        <p:spPr>
          <a:xfrm>
            <a:off x="7369300" y="4614184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A9C055-5C82-BE4E-A5CE-A227F99B4F5A}"/>
              </a:ext>
            </a:extLst>
          </p:cNvPr>
          <p:cNvSpPr/>
          <p:nvPr/>
        </p:nvSpPr>
        <p:spPr>
          <a:xfrm>
            <a:off x="8156386" y="4619423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EC4F4E-8208-AF4C-A925-43599A0DC4BB}"/>
              </a:ext>
            </a:extLst>
          </p:cNvPr>
          <p:cNvSpPr/>
          <p:nvPr/>
        </p:nvSpPr>
        <p:spPr>
          <a:xfrm>
            <a:off x="8943472" y="4614184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78F6AB8-4DDD-304B-B898-56B81166DA12}"/>
              </a:ext>
            </a:extLst>
          </p:cNvPr>
          <p:cNvSpPr/>
          <p:nvPr/>
        </p:nvSpPr>
        <p:spPr>
          <a:xfrm>
            <a:off x="10275499" y="4147131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82AD3A-A7C0-E14B-80A0-6BC5D899F6C4}"/>
              </a:ext>
            </a:extLst>
          </p:cNvPr>
          <p:cNvSpPr/>
          <p:nvPr/>
        </p:nvSpPr>
        <p:spPr>
          <a:xfrm>
            <a:off x="11062585" y="4141892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E33260-01FC-4A48-B672-F5445C0B955E}"/>
              </a:ext>
            </a:extLst>
          </p:cNvPr>
          <p:cNvCxnSpPr>
            <a:stCxn id="12" idx="0"/>
            <a:endCxn id="51" idx="2"/>
          </p:cNvCxnSpPr>
          <p:nvPr/>
        </p:nvCxnSpPr>
        <p:spPr>
          <a:xfrm flipH="1" flipV="1">
            <a:off x="7643620" y="4944676"/>
            <a:ext cx="304513" cy="54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8FB6877-83F4-6C40-B7F9-4572DCC6E055}"/>
              </a:ext>
            </a:extLst>
          </p:cNvPr>
          <p:cNvCxnSpPr>
            <a:cxnSpLocks/>
            <a:stCxn id="14" idx="0"/>
            <a:endCxn id="52" idx="2"/>
          </p:cNvCxnSpPr>
          <p:nvPr/>
        </p:nvCxnSpPr>
        <p:spPr>
          <a:xfrm flipH="1" flipV="1">
            <a:off x="8430706" y="4949915"/>
            <a:ext cx="298912" cy="5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F6F1F2C-9EB0-F742-9779-800C720821D4}"/>
              </a:ext>
            </a:extLst>
          </p:cNvPr>
          <p:cNvCxnSpPr>
            <a:cxnSpLocks/>
            <a:stCxn id="16" idx="0"/>
            <a:endCxn id="53" idx="2"/>
          </p:cNvCxnSpPr>
          <p:nvPr/>
        </p:nvCxnSpPr>
        <p:spPr>
          <a:xfrm flipH="1" flipV="1">
            <a:off x="9217792" y="4944676"/>
            <a:ext cx="293312" cy="41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0DA52A1-5B55-F24B-956C-F41E17036ED5}"/>
              </a:ext>
            </a:extLst>
          </p:cNvPr>
          <p:cNvCxnSpPr>
            <a:cxnSpLocks/>
            <a:stCxn id="20" idx="0"/>
            <a:endCxn id="55" idx="2"/>
          </p:cNvCxnSpPr>
          <p:nvPr/>
        </p:nvCxnSpPr>
        <p:spPr>
          <a:xfrm flipV="1">
            <a:off x="11074075" y="4472384"/>
            <a:ext cx="262830" cy="102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900F5A4-09F2-4C47-806C-F131516E5078}"/>
              </a:ext>
            </a:extLst>
          </p:cNvPr>
          <p:cNvCxnSpPr>
            <a:cxnSpLocks/>
            <a:stCxn id="18" idx="0"/>
            <a:endCxn id="54" idx="2"/>
          </p:cNvCxnSpPr>
          <p:nvPr/>
        </p:nvCxnSpPr>
        <p:spPr>
          <a:xfrm flipV="1">
            <a:off x="10292589" y="4477623"/>
            <a:ext cx="257230" cy="101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34C5C23-63B5-EB45-96AE-6C39F7D7A7CD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7917940" y="4779430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727D699-F11C-C346-8E9B-A2E6D0010DD8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8705026" y="4779430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2139C9-572A-7445-8E42-964CF0AFE44F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10824139" y="4307138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5C35C31-2232-CE42-B152-ABDE92A9FD74}"/>
              </a:ext>
            </a:extLst>
          </p:cNvPr>
          <p:cNvSpPr/>
          <p:nvPr/>
        </p:nvSpPr>
        <p:spPr>
          <a:xfrm>
            <a:off x="9489880" y="4141892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86E1503-9BE3-2A4F-89B4-1A7CF4858BBD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flipH="1" flipV="1">
            <a:off x="10038520" y="4307138"/>
            <a:ext cx="236979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68D51D-346A-114E-88E8-C73EACF60BAF}"/>
              </a:ext>
            </a:extLst>
          </p:cNvPr>
          <p:cNvCxnSpPr>
            <a:cxnSpLocks/>
            <a:stCxn id="16" idx="0"/>
            <a:endCxn id="79" idx="2"/>
          </p:cNvCxnSpPr>
          <p:nvPr/>
        </p:nvCxnSpPr>
        <p:spPr>
          <a:xfrm flipV="1">
            <a:off x="9511104" y="4472384"/>
            <a:ext cx="253096" cy="88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1000C0E-9527-E041-806F-29337F97A6B4}"/>
              </a:ext>
            </a:extLst>
          </p:cNvPr>
          <p:cNvSpPr/>
          <p:nvPr/>
        </p:nvSpPr>
        <p:spPr>
          <a:xfrm>
            <a:off x="9236783" y="3617310"/>
            <a:ext cx="706210" cy="2531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Concat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2DF2F0-7FA2-3B49-9469-2D91612EBCC5}"/>
              </a:ext>
            </a:extLst>
          </p:cNvPr>
          <p:cNvCxnSpPr>
            <a:cxnSpLocks/>
            <a:stCxn id="79" idx="0"/>
            <a:endCxn id="89" idx="2"/>
          </p:cNvCxnSpPr>
          <p:nvPr/>
        </p:nvCxnSpPr>
        <p:spPr>
          <a:xfrm flipH="1" flipV="1">
            <a:off x="9589888" y="3870450"/>
            <a:ext cx="174312" cy="27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5646841-FBE3-8C42-8B11-159B7AD92BC9}"/>
              </a:ext>
            </a:extLst>
          </p:cNvPr>
          <p:cNvCxnSpPr>
            <a:cxnSpLocks/>
            <a:stCxn id="53" idx="0"/>
            <a:endCxn id="89" idx="2"/>
          </p:cNvCxnSpPr>
          <p:nvPr/>
        </p:nvCxnSpPr>
        <p:spPr>
          <a:xfrm flipV="1">
            <a:off x="9217792" y="3870450"/>
            <a:ext cx="372096" cy="74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ECFCC82-45B7-4444-9BF3-7204B0646DB6}"/>
              </a:ext>
            </a:extLst>
          </p:cNvPr>
          <p:cNvCxnSpPr>
            <a:cxnSpLocks/>
            <a:stCxn id="89" idx="0"/>
            <a:endCxn id="27" idx="2"/>
          </p:cNvCxnSpPr>
          <p:nvPr/>
        </p:nvCxnSpPr>
        <p:spPr>
          <a:xfrm flipH="1" flipV="1">
            <a:off x="9511103" y="3223846"/>
            <a:ext cx="78785" cy="39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088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CD17-9AEB-C542-9B93-E5461A1B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AD4B-AC20-104B-945E-9ED6DBEB0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/>
          <a:lstStyle/>
          <a:p>
            <a:r>
              <a:rPr lang="en-US" dirty="0"/>
              <a:t>We have learned five ways to extract a sentence representation:</a:t>
            </a:r>
          </a:p>
          <a:p>
            <a:pPr lvl="1"/>
            <a:r>
              <a:rPr lang="en-US" dirty="0"/>
              <a:t>In all but </a:t>
            </a:r>
            <a:r>
              <a:rPr lang="en-US" dirty="0" err="1"/>
              <a:t>CBoW</a:t>
            </a:r>
            <a:r>
              <a:rPr lang="en-US" dirty="0"/>
              <a:t>, we end up with a set of vector representations.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These approaches could be “stacked” in an arbitrary way to improve performance.</a:t>
            </a:r>
          </a:p>
          <a:p>
            <a:pPr lvl="2"/>
            <a:r>
              <a:rPr lang="en-US" dirty="0"/>
              <a:t>Chen, </a:t>
            </a:r>
            <a:r>
              <a:rPr lang="en-US" dirty="0" err="1"/>
              <a:t>Firat</a:t>
            </a:r>
            <a:r>
              <a:rPr lang="en-US" dirty="0"/>
              <a:t>, </a:t>
            </a:r>
            <a:r>
              <a:rPr lang="en-US" dirty="0" err="1"/>
              <a:t>Bapna</a:t>
            </a:r>
            <a:r>
              <a:rPr lang="en-US" dirty="0"/>
              <a:t> et al. [2018] combine self-attention and RNN to build the state-of-the-art machine translation system.</a:t>
            </a:r>
          </a:p>
          <a:p>
            <a:pPr lvl="2"/>
            <a:r>
              <a:rPr lang="en-US" dirty="0"/>
              <a:t>Lee et al. [2017] stack RNN on top of CNN to build an efficient fully character-level neural translation system. </a:t>
            </a:r>
          </a:p>
          <a:p>
            <a:pPr lvl="2"/>
            <a:r>
              <a:rPr lang="en-US" dirty="0"/>
              <a:t>Because all of these are differentiable, the same mechanism (</a:t>
            </a:r>
            <a:r>
              <a:rPr lang="en-US" dirty="0" err="1"/>
              <a:t>backprop+SGD</a:t>
            </a:r>
            <a:r>
              <a:rPr lang="en-US" dirty="0"/>
              <a:t>) works as it is for any other machine learning model.</a:t>
            </a:r>
          </a:p>
          <a:p>
            <a:pPr lvl="1"/>
            <a:r>
              <a:rPr lang="en-US" dirty="0"/>
              <a:t>These vectors are often averaged for classification.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86B8-8675-9C42-AD61-336A2D86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085BB-DC07-DA4D-B767-B1914428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88" y="2731465"/>
            <a:ext cx="2413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13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CD17-9AEB-C542-9B93-E5461A1B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learned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AD4B-AC20-104B-945E-9ED6DBEB0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 representation</a:t>
            </a:r>
          </a:p>
          <a:p>
            <a:pPr lvl="1"/>
            <a:r>
              <a:rPr lang="en-US" dirty="0"/>
              <a:t>How do we represent a discrete token in a neural network?</a:t>
            </a:r>
          </a:p>
          <a:p>
            <a:pPr lvl="1"/>
            <a:r>
              <a:rPr lang="en-US" dirty="0"/>
              <a:t>Training this neural network leads to so-called </a:t>
            </a:r>
            <a:r>
              <a:rPr lang="en-US" b="1" dirty="0"/>
              <a:t>continuous word embedding</a:t>
            </a:r>
            <a:r>
              <a:rPr lang="en-US" dirty="0"/>
              <a:t>.</a:t>
            </a:r>
          </a:p>
          <a:p>
            <a:r>
              <a:rPr lang="en-US" dirty="0"/>
              <a:t>Sentence representation</a:t>
            </a:r>
          </a:p>
          <a:p>
            <a:pPr lvl="1"/>
            <a:r>
              <a:rPr lang="en-US" dirty="0"/>
              <a:t>How do we extract useful representation from a sentence?</a:t>
            </a:r>
          </a:p>
          <a:p>
            <a:pPr lvl="1"/>
            <a:r>
              <a:rPr lang="en-US" dirty="0"/>
              <a:t>We learned five different ways to do so: </a:t>
            </a:r>
            <a:r>
              <a:rPr lang="en-US" dirty="0" err="1"/>
              <a:t>CBoW</a:t>
            </a:r>
            <a:r>
              <a:rPr lang="en-US" dirty="0"/>
              <a:t>, RN, CNN, Self-Attention, RNN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86B8-8675-9C42-AD61-336A2D86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F9899-8D39-C242-A6A9-6B9848506522}"/>
              </a:ext>
            </a:extLst>
          </p:cNvPr>
          <p:cNvSpPr txBox="1"/>
          <p:nvPr/>
        </p:nvSpPr>
        <p:spPr>
          <a:xfrm rot="19994867">
            <a:off x="6872438" y="5293031"/>
            <a:ext cx="362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828251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a sentence</a:t>
            </a:r>
          </a:p>
          <a:p>
            <a:r>
              <a:rPr lang="en-US" dirty="0"/>
              <a:t>Output: the probability of the input sentence</a:t>
            </a:r>
          </a:p>
          <a:p>
            <a:r>
              <a:rPr lang="en-US" dirty="0"/>
              <a:t>A language model captures the distribution over all possible sentences. </a:t>
            </a:r>
          </a:p>
          <a:p>
            <a:endParaRPr lang="en-US" dirty="0"/>
          </a:p>
          <a:p>
            <a:r>
              <a:rPr lang="en-US" dirty="0"/>
              <a:t>Unlike text classification, it is </a:t>
            </a:r>
            <a:r>
              <a:rPr lang="en-US" i="1" dirty="0"/>
              <a:t>unsupervised learning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will however turn the problem into a </a:t>
            </a:r>
            <a:r>
              <a:rPr lang="en-US" i="1" dirty="0"/>
              <a:t>sequence of supervised learning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is suddenly referred to as </a:t>
            </a:r>
            <a:r>
              <a:rPr lang="en-US" i="1" dirty="0"/>
              <a:t>self-supervised learning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38C5A-976F-5A4C-916B-BBBFE4BF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35" y="3391222"/>
            <a:ext cx="3619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9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equality holds exactly due to the def. of conditional distribution.</a:t>
            </a:r>
          </a:p>
          <a:p>
            <a:r>
              <a:rPr lang="en-US" dirty="0"/>
              <a:t>Unsupervised learning becomes a set of supervised problems.</a:t>
            </a:r>
          </a:p>
          <a:p>
            <a:pPr lvl="1"/>
            <a:r>
              <a:rPr lang="en-US" dirty="0"/>
              <a:t>Each conditional is a neural network classifier.</a:t>
            </a:r>
          </a:p>
          <a:p>
            <a:pPr lvl="1"/>
            <a:r>
              <a:rPr lang="en-US" dirty="0"/>
              <a:t>Input is all the previous tokens (a partial sentence).</a:t>
            </a:r>
          </a:p>
          <a:p>
            <a:pPr lvl="1"/>
            <a:r>
              <a:rPr lang="en-US" dirty="0"/>
              <a:t>Output is the distribution over all possible next tokens (classes).</a:t>
            </a:r>
          </a:p>
          <a:p>
            <a:pPr lvl="1"/>
            <a:r>
              <a:rPr lang="en-US" dirty="0"/>
              <a:t>It is a </a:t>
            </a:r>
            <a:r>
              <a:rPr lang="en-US" b="1" dirty="0"/>
              <a:t>text classification </a:t>
            </a:r>
            <a:r>
              <a:rPr lang="en-US" dirty="0"/>
              <a:t>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685167"/>
            <a:ext cx="6045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46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09"/>
            <a:ext cx="10515600" cy="4351338"/>
          </a:xfrm>
        </p:spPr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r>
              <a:rPr lang="en-US" dirty="0"/>
              <a:t>Each conditional is a sentence classifier: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418949"/>
            <a:ext cx="6045200" cy="3302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8D32C5-7895-EE43-B038-308939AB004C}"/>
              </a:ext>
            </a:extLst>
          </p:cNvPr>
          <p:cNvSpPr/>
          <p:nvPr/>
        </p:nvSpPr>
        <p:spPr>
          <a:xfrm>
            <a:off x="2521086" y="335197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9EF0-FF71-8541-B5D6-5996D62C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874" y="3473862"/>
            <a:ext cx="2794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074B5-D1AA-EC4C-AC5D-56AB64B2D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74" y="4168697"/>
            <a:ext cx="292100" cy="20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2D34CC-036A-BF44-88FF-CBE31269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199" y="4725314"/>
            <a:ext cx="38100" cy="2921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68EE2E-2580-2E43-AE24-9DEA1F8C5B84}"/>
              </a:ext>
            </a:extLst>
          </p:cNvPr>
          <p:cNvSpPr/>
          <p:nvPr/>
        </p:nvSpPr>
        <p:spPr>
          <a:xfrm>
            <a:off x="2504846" y="404666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955690-39C5-9C49-A233-C28A90B652FF}"/>
              </a:ext>
            </a:extLst>
          </p:cNvPr>
          <p:cNvSpPr/>
          <p:nvPr/>
        </p:nvSpPr>
        <p:spPr>
          <a:xfrm>
            <a:off x="2493174" y="525437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0ED6E-A45E-8A4A-B4D3-9F9F143B4772}"/>
              </a:ext>
            </a:extLst>
          </p:cNvPr>
          <p:cNvSpPr/>
          <p:nvPr/>
        </p:nvSpPr>
        <p:spPr>
          <a:xfrm>
            <a:off x="3473887" y="328735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52288B-3DA8-0B4C-80DC-E8C3A437F459}"/>
              </a:ext>
            </a:extLst>
          </p:cNvPr>
          <p:cNvSpPr/>
          <p:nvPr/>
        </p:nvSpPr>
        <p:spPr>
          <a:xfrm>
            <a:off x="3464071" y="3982044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29D61-6771-8049-820D-25783A65B090}"/>
              </a:ext>
            </a:extLst>
          </p:cNvPr>
          <p:cNvSpPr/>
          <p:nvPr/>
        </p:nvSpPr>
        <p:spPr>
          <a:xfrm>
            <a:off x="3429116" y="5206501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B8EC14-36FB-4A4D-A72D-FC799D7D6EDD}"/>
              </a:ext>
            </a:extLst>
          </p:cNvPr>
          <p:cNvSpPr/>
          <p:nvPr/>
        </p:nvSpPr>
        <p:spPr>
          <a:xfrm>
            <a:off x="3017096" y="6175008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B4E908-E53D-7A44-BF61-DAD50EAF0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483" y="6276202"/>
            <a:ext cx="330200" cy="2413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DF8856-B6BB-5546-AA82-13EBA8222934}"/>
              </a:ext>
            </a:extLst>
          </p:cNvPr>
          <p:cNvCxnSpPr>
            <a:stCxn id="7" idx="6"/>
            <a:endCxn id="14" idx="1"/>
          </p:cNvCxnSpPr>
          <p:nvPr/>
        </p:nvCxnSpPr>
        <p:spPr>
          <a:xfrm flipV="1">
            <a:off x="2968061" y="3575462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4525C2-650F-1A4E-994B-3707A46CC4FE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 flipV="1">
            <a:off x="2951821" y="4270154"/>
            <a:ext cx="512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83B98A-9124-7C4B-8B39-C0F2EC6AD215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2940149" y="5477864"/>
            <a:ext cx="488967" cy="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325B2A7-B8B5-6D42-83B4-D520C3101381}"/>
              </a:ext>
            </a:extLst>
          </p:cNvPr>
          <p:cNvCxnSpPr>
            <a:cxnSpLocks/>
            <a:stCxn id="17" idx="0"/>
            <a:endCxn id="16" idx="1"/>
          </p:cNvCxnSpPr>
          <p:nvPr/>
        </p:nvCxnSpPr>
        <p:spPr>
          <a:xfrm rot="5400000" flipH="1" flipV="1">
            <a:off x="2994652" y="5740544"/>
            <a:ext cx="680397" cy="18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CE4701D-D0CA-AF42-A43D-36B863567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474" y="5392126"/>
            <a:ext cx="584200" cy="203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5A99C7D-FFF7-9744-9082-21C10621637F}"/>
              </a:ext>
            </a:extLst>
          </p:cNvPr>
          <p:cNvSpPr/>
          <p:nvPr/>
        </p:nvSpPr>
        <p:spPr>
          <a:xfrm rot="5400000">
            <a:off x="4029233" y="4129669"/>
            <a:ext cx="2495368" cy="810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Extractor*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8C51B3-9C98-9D43-A506-BCAC41A35CE2}"/>
              </a:ext>
            </a:extLst>
          </p:cNvPr>
          <p:cNvCxnSpPr>
            <a:stCxn id="14" idx="3"/>
          </p:cNvCxnSpPr>
          <p:nvPr/>
        </p:nvCxnSpPr>
        <p:spPr>
          <a:xfrm flipV="1">
            <a:off x="4410495" y="3575461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6AE11C-64F3-0E48-A076-4B9CAE7F112D}"/>
              </a:ext>
            </a:extLst>
          </p:cNvPr>
          <p:cNvCxnSpPr/>
          <p:nvPr/>
        </p:nvCxnSpPr>
        <p:spPr>
          <a:xfrm flipV="1">
            <a:off x="4388110" y="4270152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29D8EB-21E8-B24D-ABA4-FA8BB0DCD6A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365724" y="5494611"/>
            <a:ext cx="522485" cy="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702E2-1299-6E4A-B9DA-908A7F66D78A}"/>
              </a:ext>
            </a:extLst>
          </p:cNvPr>
          <p:cNvSpPr/>
          <p:nvPr/>
        </p:nvSpPr>
        <p:spPr>
          <a:xfrm>
            <a:off x="8089160" y="4332443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D23553-6EA4-324F-81A2-2B9B09C05264}"/>
              </a:ext>
            </a:extLst>
          </p:cNvPr>
          <p:cNvSpPr/>
          <p:nvPr/>
        </p:nvSpPr>
        <p:spPr>
          <a:xfrm>
            <a:off x="6317194" y="4218305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85447F-4EED-AD47-B12E-B465E785E449}"/>
              </a:ext>
            </a:extLst>
          </p:cNvPr>
          <p:cNvSpPr/>
          <p:nvPr/>
        </p:nvSpPr>
        <p:spPr>
          <a:xfrm>
            <a:off x="8226320" y="4430926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C449E-F9A7-B34A-BFAE-2401AF83F30A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699428" y="4530637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EB8A99C-B18A-EC40-9593-89EAC61BA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0524" y="4464816"/>
            <a:ext cx="381000" cy="1778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04F0A04-9E90-8F40-825C-4A5BABD21E39}"/>
              </a:ext>
            </a:extLst>
          </p:cNvPr>
          <p:cNvSpPr/>
          <p:nvPr/>
        </p:nvSpPr>
        <p:spPr>
          <a:xfrm>
            <a:off x="9088636" y="5014709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B86C463-6B39-A746-B67A-686DF09B8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4116" y="5062260"/>
            <a:ext cx="229390" cy="237583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2E2C23F-EE7F-8342-96A6-956937A254F8}"/>
              </a:ext>
            </a:extLst>
          </p:cNvPr>
          <p:cNvCxnSpPr>
            <a:stCxn id="34" idx="2"/>
            <a:endCxn id="37" idx="1"/>
          </p:cNvCxnSpPr>
          <p:nvPr/>
        </p:nvCxnSpPr>
        <p:spPr>
          <a:xfrm rot="16200000" flipH="1">
            <a:off x="8530484" y="4622899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EC0C7137-CC59-DA49-8C1F-53858164D9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911" y="4464816"/>
            <a:ext cx="177800" cy="152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075F1C9-A32B-E448-84EE-3FA9241984DE}"/>
              </a:ext>
            </a:extLst>
          </p:cNvPr>
          <p:cNvSpPr/>
          <p:nvPr/>
        </p:nvSpPr>
        <p:spPr>
          <a:xfrm>
            <a:off x="9097344" y="4432422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C57B5E-D94C-1B44-8BD0-06E133E2A5B0}"/>
              </a:ext>
            </a:extLst>
          </p:cNvPr>
          <p:cNvCxnSpPr>
            <a:cxnSpLocks/>
            <a:stCxn id="34" idx="3"/>
            <a:endCxn id="41" idx="1"/>
          </p:cNvCxnSpPr>
          <p:nvPr/>
        </p:nvCxnSpPr>
        <p:spPr>
          <a:xfrm>
            <a:off x="8759845" y="4545614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A4A7B0-9B44-1C46-909D-B41F67257F2D}"/>
              </a:ext>
            </a:extLst>
          </p:cNvPr>
          <p:cNvCxnSpPr>
            <a:cxnSpLocks/>
            <a:stCxn id="37" idx="0"/>
            <a:endCxn id="41" idx="2"/>
          </p:cNvCxnSpPr>
          <p:nvPr/>
        </p:nvCxnSpPr>
        <p:spPr>
          <a:xfrm flipV="1">
            <a:off x="9248812" y="4658845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32E3A95-1479-F945-AD6A-C375E77D2101}"/>
              </a:ext>
            </a:extLst>
          </p:cNvPr>
          <p:cNvSpPr/>
          <p:nvPr/>
        </p:nvSpPr>
        <p:spPr>
          <a:xfrm rot="5400000">
            <a:off x="4598672" y="4379192"/>
            <a:ext cx="2495368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E302E0-63B9-3546-B558-D52B486A665E}"/>
              </a:ext>
            </a:extLst>
          </p:cNvPr>
          <p:cNvCxnSpPr>
            <a:cxnSpLocks/>
            <a:stCxn id="45" idx="0"/>
            <a:endCxn id="33" idx="1"/>
          </p:cNvCxnSpPr>
          <p:nvPr/>
        </p:nvCxnSpPr>
        <p:spPr>
          <a:xfrm flipV="1">
            <a:off x="6002200" y="4530637"/>
            <a:ext cx="314994" cy="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B9C59AE-2034-284E-BBBA-4674B27F9B61}"/>
              </a:ext>
            </a:extLst>
          </p:cNvPr>
          <p:cNvSpPr/>
          <p:nvPr/>
        </p:nvSpPr>
        <p:spPr>
          <a:xfrm>
            <a:off x="5690512" y="6203851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9673B7-751D-1348-824B-79B58B167D07}"/>
              </a:ext>
            </a:extLst>
          </p:cNvPr>
          <p:cNvCxnSpPr>
            <a:cxnSpLocks/>
            <a:stCxn id="47" idx="7"/>
            <a:endCxn id="33" idx="2"/>
          </p:cNvCxnSpPr>
          <p:nvPr/>
        </p:nvCxnSpPr>
        <p:spPr>
          <a:xfrm flipV="1">
            <a:off x="6072029" y="4842969"/>
            <a:ext cx="936282" cy="1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6CCA4166-99B0-4945-B50D-85CE773A38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4149" y="6307937"/>
            <a:ext cx="139700" cy="2286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CDF719-B85D-EA4E-BE63-2956F0B092A5}"/>
              </a:ext>
            </a:extLst>
          </p:cNvPr>
          <p:cNvSpPr txBox="1"/>
          <p:nvPr/>
        </p:nvSpPr>
        <p:spPr>
          <a:xfrm>
            <a:off x="8254505" y="400256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3F20D91-4765-A14E-A016-F46433F9EA87}"/>
              </a:ext>
            </a:extLst>
          </p:cNvPr>
          <p:cNvSpPr/>
          <p:nvPr/>
        </p:nvSpPr>
        <p:spPr>
          <a:xfrm>
            <a:off x="5036895" y="2361357"/>
            <a:ext cx="266253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3A16F0E-02A4-CF4E-A17B-DCCB867174E3}"/>
              </a:ext>
            </a:extLst>
          </p:cNvPr>
          <p:cNvSpPr/>
          <p:nvPr/>
        </p:nvSpPr>
        <p:spPr>
          <a:xfrm>
            <a:off x="1056412" y="2765896"/>
            <a:ext cx="2417475" cy="4238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5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Autoregressive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569"/>
            <a:ext cx="10515600" cy="4732193"/>
          </a:xfrm>
        </p:spPr>
        <p:txBody>
          <a:bodyPr/>
          <a:lstStyle/>
          <a:p>
            <a:r>
              <a:rPr lang="en-US" dirty="0"/>
              <a:t>Autoregressive sequence modelling</a:t>
            </a:r>
          </a:p>
          <a:p>
            <a:r>
              <a:rPr lang="en-US" dirty="0"/>
              <a:t>Loss function: the sum of negative log-probabilities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C9B4D-2A8B-764D-97CA-25AD3C5FD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096" y="2274821"/>
            <a:ext cx="45974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19BE3-8090-714B-B745-E720196C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487" y="1237480"/>
            <a:ext cx="2087577" cy="686581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1061F29D-84E5-4248-BF64-4684114811CB}"/>
              </a:ext>
            </a:extLst>
          </p:cNvPr>
          <p:cNvSpPr/>
          <p:nvPr/>
        </p:nvSpPr>
        <p:spPr>
          <a:xfrm>
            <a:off x="2715046" y="360134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32F9A92-C850-F14C-B5F7-475EAE5EA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834" y="3723234"/>
            <a:ext cx="279400" cy="203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029F5A8-7858-E04B-8B81-80DCB3056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134" y="4418069"/>
            <a:ext cx="292100" cy="203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59A73B2-6681-7249-93E8-095BC191F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159" y="4974686"/>
            <a:ext cx="38100" cy="292100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19BDE60B-9508-1B42-9A97-1E056BF7AB9E}"/>
              </a:ext>
            </a:extLst>
          </p:cNvPr>
          <p:cNvSpPr/>
          <p:nvPr/>
        </p:nvSpPr>
        <p:spPr>
          <a:xfrm>
            <a:off x="2698806" y="4296039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6B2E5D9-43E7-4C4B-8048-57F8B4033024}"/>
              </a:ext>
            </a:extLst>
          </p:cNvPr>
          <p:cNvSpPr/>
          <p:nvPr/>
        </p:nvSpPr>
        <p:spPr>
          <a:xfrm>
            <a:off x="2687134" y="5503748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AAE138-FCA9-574C-A533-D4F67C8384E6}"/>
              </a:ext>
            </a:extLst>
          </p:cNvPr>
          <p:cNvSpPr/>
          <p:nvPr/>
        </p:nvSpPr>
        <p:spPr>
          <a:xfrm>
            <a:off x="3667847" y="3536724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BAB622-D98F-6748-B3CF-E7F82D5390D0}"/>
              </a:ext>
            </a:extLst>
          </p:cNvPr>
          <p:cNvSpPr/>
          <p:nvPr/>
        </p:nvSpPr>
        <p:spPr>
          <a:xfrm>
            <a:off x="3658031" y="4231416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DC1A8F-42F3-154D-9767-8E6A90896132}"/>
              </a:ext>
            </a:extLst>
          </p:cNvPr>
          <p:cNvSpPr/>
          <p:nvPr/>
        </p:nvSpPr>
        <p:spPr>
          <a:xfrm>
            <a:off x="3623076" y="5455873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90BFE36-5956-1F47-8660-A59AE3EFE825}"/>
              </a:ext>
            </a:extLst>
          </p:cNvPr>
          <p:cNvSpPr/>
          <p:nvPr/>
        </p:nvSpPr>
        <p:spPr>
          <a:xfrm>
            <a:off x="1807043" y="3602989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322CA12-2D92-C344-97C6-1DE09815A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430" y="3704183"/>
            <a:ext cx="330200" cy="2413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C3E4E0-3F69-3346-A4A9-102746968122}"/>
              </a:ext>
            </a:extLst>
          </p:cNvPr>
          <p:cNvCxnSpPr>
            <a:stCxn id="62" idx="6"/>
            <a:endCxn id="68" idx="1"/>
          </p:cNvCxnSpPr>
          <p:nvPr/>
        </p:nvCxnSpPr>
        <p:spPr>
          <a:xfrm flipV="1">
            <a:off x="3162021" y="3824834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129611-B940-4648-99D0-80449C0C5ECB}"/>
              </a:ext>
            </a:extLst>
          </p:cNvPr>
          <p:cNvCxnSpPr>
            <a:cxnSpLocks/>
            <a:stCxn id="66" idx="6"/>
            <a:endCxn id="69" idx="1"/>
          </p:cNvCxnSpPr>
          <p:nvPr/>
        </p:nvCxnSpPr>
        <p:spPr>
          <a:xfrm flipV="1">
            <a:off x="3145781" y="4519526"/>
            <a:ext cx="512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5865A97-3213-3247-B984-EFA708FFF357}"/>
              </a:ext>
            </a:extLst>
          </p:cNvPr>
          <p:cNvCxnSpPr>
            <a:cxnSpLocks/>
            <a:stCxn id="67" idx="6"/>
            <a:endCxn id="70" idx="1"/>
          </p:cNvCxnSpPr>
          <p:nvPr/>
        </p:nvCxnSpPr>
        <p:spPr>
          <a:xfrm>
            <a:off x="3134109" y="5727236"/>
            <a:ext cx="488967" cy="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C75C9E0-536F-0A4C-90F9-36B529139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6434" y="5641498"/>
            <a:ext cx="584200" cy="2032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8DE9D37-A3D9-C04D-8F9A-47D5EAC6DE34}"/>
              </a:ext>
            </a:extLst>
          </p:cNvPr>
          <p:cNvSpPr/>
          <p:nvPr/>
        </p:nvSpPr>
        <p:spPr>
          <a:xfrm rot="5400000">
            <a:off x="4223193" y="4379041"/>
            <a:ext cx="2495368" cy="810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Extractor*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EA0427-0734-9A4F-AEBD-06A3A052940F}"/>
              </a:ext>
            </a:extLst>
          </p:cNvPr>
          <p:cNvCxnSpPr>
            <a:stCxn id="68" idx="3"/>
          </p:cNvCxnSpPr>
          <p:nvPr/>
        </p:nvCxnSpPr>
        <p:spPr>
          <a:xfrm flipV="1">
            <a:off x="4604455" y="3824833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EB73F43-F357-6F4F-B19D-156C6E2172E9}"/>
              </a:ext>
            </a:extLst>
          </p:cNvPr>
          <p:cNvCxnSpPr/>
          <p:nvPr/>
        </p:nvCxnSpPr>
        <p:spPr>
          <a:xfrm flipV="1">
            <a:off x="4582070" y="4519524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C3C434-AF4A-9841-9128-191718AEDA0A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4559684" y="5743983"/>
            <a:ext cx="522485" cy="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8833E17-5F84-C648-A8B7-2F5E2FA4A059}"/>
              </a:ext>
            </a:extLst>
          </p:cNvPr>
          <p:cNvSpPr/>
          <p:nvPr/>
        </p:nvSpPr>
        <p:spPr>
          <a:xfrm>
            <a:off x="8283120" y="4581815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E716637-5CE4-5A46-BA51-471DCCD15C07}"/>
              </a:ext>
            </a:extLst>
          </p:cNvPr>
          <p:cNvSpPr/>
          <p:nvPr/>
        </p:nvSpPr>
        <p:spPr>
          <a:xfrm>
            <a:off x="6511154" y="4467677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331E65-BEB0-3644-8A68-48C160665293}"/>
              </a:ext>
            </a:extLst>
          </p:cNvPr>
          <p:cNvSpPr/>
          <p:nvPr/>
        </p:nvSpPr>
        <p:spPr>
          <a:xfrm>
            <a:off x="8420280" y="4680298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5AD67FB-2700-D14D-B8D8-FCAF93285870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7893388" y="4780009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5FAB49A4-73F0-4547-BD9C-FBCC00983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484" y="4714188"/>
            <a:ext cx="381000" cy="1778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763B3752-36EB-5549-AB49-2D7024A5EEDC}"/>
              </a:ext>
            </a:extLst>
          </p:cNvPr>
          <p:cNvSpPr/>
          <p:nvPr/>
        </p:nvSpPr>
        <p:spPr>
          <a:xfrm>
            <a:off x="9282596" y="5264081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5BE2B80-E6BB-384E-8923-1DD97D0A42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8076" y="5311632"/>
            <a:ext cx="229390" cy="237583"/>
          </a:xfrm>
          <a:prstGeom prst="rect">
            <a:avLst/>
          </a:prstGeom>
        </p:spPr>
      </p:pic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EAB62486-8A30-1C48-8F36-D5A3549FB3AC}"/>
              </a:ext>
            </a:extLst>
          </p:cNvPr>
          <p:cNvCxnSpPr>
            <a:stCxn id="84" idx="2"/>
            <a:endCxn id="87" idx="1"/>
          </p:cNvCxnSpPr>
          <p:nvPr/>
        </p:nvCxnSpPr>
        <p:spPr>
          <a:xfrm rot="16200000" flipH="1">
            <a:off x="8724444" y="4872271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46EEC680-B984-5B4A-8265-6673BC3C4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3871" y="4714188"/>
            <a:ext cx="177800" cy="1524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E114ED0C-439C-F74F-9049-893C9D155902}"/>
              </a:ext>
            </a:extLst>
          </p:cNvPr>
          <p:cNvSpPr/>
          <p:nvPr/>
        </p:nvSpPr>
        <p:spPr>
          <a:xfrm>
            <a:off x="9291304" y="4681794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9987E02-F958-DA4A-85D4-049639654569}"/>
              </a:ext>
            </a:extLst>
          </p:cNvPr>
          <p:cNvCxnSpPr>
            <a:cxnSpLocks/>
            <a:stCxn id="84" idx="3"/>
            <a:endCxn id="91" idx="1"/>
          </p:cNvCxnSpPr>
          <p:nvPr/>
        </p:nvCxnSpPr>
        <p:spPr>
          <a:xfrm>
            <a:off x="8953805" y="4794986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91A9AFE-8FF3-8E42-8D71-D82747AAE82D}"/>
              </a:ext>
            </a:extLst>
          </p:cNvPr>
          <p:cNvCxnSpPr>
            <a:cxnSpLocks/>
            <a:stCxn id="87" idx="0"/>
            <a:endCxn id="91" idx="2"/>
          </p:cNvCxnSpPr>
          <p:nvPr/>
        </p:nvCxnSpPr>
        <p:spPr>
          <a:xfrm flipV="1">
            <a:off x="9442772" y="4908217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4DA4F943-984B-2949-9B03-83F8920F3792}"/>
              </a:ext>
            </a:extLst>
          </p:cNvPr>
          <p:cNvSpPr/>
          <p:nvPr/>
        </p:nvSpPr>
        <p:spPr>
          <a:xfrm rot="5400000">
            <a:off x="4792632" y="4628564"/>
            <a:ext cx="2495368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Average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FA960D4-0799-F948-A347-D6B73B7E697E}"/>
              </a:ext>
            </a:extLst>
          </p:cNvPr>
          <p:cNvCxnSpPr>
            <a:cxnSpLocks/>
            <a:stCxn id="94" idx="0"/>
            <a:endCxn id="83" idx="1"/>
          </p:cNvCxnSpPr>
          <p:nvPr/>
        </p:nvCxnSpPr>
        <p:spPr>
          <a:xfrm flipV="1">
            <a:off x="6196160" y="4780009"/>
            <a:ext cx="314994" cy="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0D2F1F1-6124-A54D-BB86-FC7512B8F9A4}"/>
              </a:ext>
            </a:extLst>
          </p:cNvPr>
          <p:cNvSpPr/>
          <p:nvPr/>
        </p:nvSpPr>
        <p:spPr>
          <a:xfrm>
            <a:off x="1233013" y="3601347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BF512E0C-AB6E-E345-BC22-0BD3B9CFA3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6650" y="3705433"/>
            <a:ext cx="139700" cy="2286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537026D-0703-B442-8CB0-04FE8E5BDB4C}"/>
              </a:ext>
            </a:extLst>
          </p:cNvPr>
          <p:cNvSpPr txBox="1"/>
          <p:nvPr/>
        </p:nvSpPr>
        <p:spPr>
          <a:xfrm>
            <a:off x="8448465" y="4251937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FBA003-2150-974F-B3C6-33755DE770CA}"/>
              </a:ext>
            </a:extLst>
          </p:cNvPr>
          <p:cNvCxnSpPr>
            <a:stCxn id="71" idx="0"/>
            <a:endCxn id="68" idx="1"/>
          </p:cNvCxnSpPr>
          <p:nvPr/>
        </p:nvCxnSpPr>
        <p:spPr>
          <a:xfrm rot="16200000" flipH="1">
            <a:off x="2738266" y="2895253"/>
            <a:ext cx="221845" cy="1637316"/>
          </a:xfrm>
          <a:prstGeom prst="bentConnector4">
            <a:avLst>
              <a:gd name="adj1" fmla="val -103045"/>
              <a:gd name="adj2" fmla="val 839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79D42B42-9652-B84A-9253-D9B6C36016DE}"/>
              </a:ext>
            </a:extLst>
          </p:cNvPr>
          <p:cNvCxnSpPr>
            <a:cxnSpLocks/>
            <a:stCxn id="71" idx="0"/>
            <a:endCxn id="69" idx="1"/>
          </p:cNvCxnSpPr>
          <p:nvPr/>
        </p:nvCxnSpPr>
        <p:spPr>
          <a:xfrm rot="16200000" flipH="1">
            <a:off x="2386012" y="3247507"/>
            <a:ext cx="916537" cy="1627500"/>
          </a:xfrm>
          <a:prstGeom prst="bentConnector4">
            <a:avLst>
              <a:gd name="adj1" fmla="val -24942"/>
              <a:gd name="adj2" fmla="val 841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29AEDDBD-A128-AB42-9ADA-A48F325AF213}"/>
              </a:ext>
            </a:extLst>
          </p:cNvPr>
          <p:cNvCxnSpPr>
            <a:cxnSpLocks/>
            <a:stCxn id="71" idx="0"/>
            <a:endCxn id="70" idx="1"/>
          </p:cNvCxnSpPr>
          <p:nvPr/>
        </p:nvCxnSpPr>
        <p:spPr>
          <a:xfrm rot="16200000" flipH="1">
            <a:off x="1756306" y="3877214"/>
            <a:ext cx="2140994" cy="1592545"/>
          </a:xfrm>
          <a:prstGeom prst="bentConnector4">
            <a:avLst>
              <a:gd name="adj1" fmla="val -10677"/>
              <a:gd name="adj2" fmla="val 86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D6E02CC9-2F3D-654E-A797-247DF93FCDE4}"/>
              </a:ext>
            </a:extLst>
          </p:cNvPr>
          <p:cNvCxnSpPr>
            <a:cxnSpLocks/>
            <a:stCxn id="96" idx="0"/>
            <a:endCxn id="83" idx="0"/>
          </p:cNvCxnSpPr>
          <p:nvPr/>
        </p:nvCxnSpPr>
        <p:spPr>
          <a:xfrm rot="16200000" flipH="1">
            <a:off x="3896221" y="1161627"/>
            <a:ext cx="866330" cy="5745770"/>
          </a:xfrm>
          <a:prstGeom prst="bentConnector3">
            <a:avLst>
              <a:gd name="adj1" fmla="val -327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E97C7996-00D4-B34E-99AC-C1F1CD32D65F}"/>
              </a:ext>
            </a:extLst>
          </p:cNvPr>
          <p:cNvSpPr/>
          <p:nvPr/>
        </p:nvSpPr>
        <p:spPr>
          <a:xfrm>
            <a:off x="2687134" y="619208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5252578-366A-B244-9AB5-31D7A25A8F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7271" y="6321021"/>
            <a:ext cx="266700" cy="20320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AEAC3800-55BE-DB43-A74E-5CFDA5FBD924}"/>
              </a:ext>
            </a:extLst>
          </p:cNvPr>
          <p:cNvSpPr/>
          <p:nvPr/>
        </p:nvSpPr>
        <p:spPr>
          <a:xfrm>
            <a:off x="8295864" y="6221409"/>
            <a:ext cx="1376591" cy="41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NLLLoss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2F592EC-E6FD-6349-9CC4-E1B0B7473400}"/>
              </a:ext>
            </a:extLst>
          </p:cNvPr>
          <p:cNvCxnSpPr>
            <a:cxnSpLocks/>
            <a:stCxn id="103" idx="6"/>
            <a:endCxn id="105" idx="1"/>
          </p:cNvCxnSpPr>
          <p:nvPr/>
        </p:nvCxnSpPr>
        <p:spPr>
          <a:xfrm>
            <a:off x="3134109" y="6415573"/>
            <a:ext cx="5161755" cy="1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A0C8C0B-4A64-624A-978B-B39BACF4CCD2}"/>
              </a:ext>
            </a:extLst>
          </p:cNvPr>
          <p:cNvCxnSpPr>
            <a:cxnSpLocks/>
            <a:stCxn id="82" idx="2"/>
            <a:endCxn id="105" idx="0"/>
          </p:cNvCxnSpPr>
          <p:nvPr/>
        </p:nvCxnSpPr>
        <p:spPr>
          <a:xfrm>
            <a:off x="8984160" y="5674118"/>
            <a:ext cx="0" cy="54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8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176"/>
            <a:ext cx="10515600" cy="5401823"/>
          </a:xfrm>
        </p:spPr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r>
              <a:rPr lang="en-US" dirty="0"/>
              <a:t>A natural way to score a sentence:</a:t>
            </a:r>
          </a:p>
          <a:p>
            <a:pPr lvl="1"/>
            <a:r>
              <a:rPr lang="en-US" dirty="0"/>
              <a:t>In Korea, more than half of residents speak Korean.</a:t>
            </a:r>
          </a:p>
          <a:p>
            <a:pPr lvl="1"/>
            <a:r>
              <a:rPr lang="en-US" dirty="0"/>
              <a:t>“In” is a reasonable token to start a sentence.</a:t>
            </a:r>
          </a:p>
          <a:p>
            <a:pPr lvl="1"/>
            <a:r>
              <a:rPr lang="en-US" dirty="0"/>
              <a:t>“Korea” is pretty likely given “In”</a:t>
            </a:r>
          </a:p>
          <a:p>
            <a:pPr lvl="1"/>
            <a:r>
              <a:rPr lang="en-US" dirty="0"/>
              <a:t>“more” is okay token to follow “In Korea”</a:t>
            </a:r>
          </a:p>
          <a:p>
            <a:pPr lvl="1"/>
            <a:r>
              <a:rPr lang="en-US" dirty="0"/>
              <a:t>“than” is very likely after “In Korea, more”</a:t>
            </a:r>
          </a:p>
          <a:p>
            <a:pPr lvl="1"/>
            <a:r>
              <a:rPr lang="en-US" dirty="0"/>
              <a:t>“half” is also very likely after “In Korea, more than”</a:t>
            </a:r>
          </a:p>
          <a:p>
            <a:pPr lvl="1"/>
            <a:endParaRPr lang="en-US" dirty="0"/>
          </a:p>
          <a:p>
            <a:r>
              <a:rPr lang="en-US" dirty="0"/>
              <a:t>Sum all these scores and get the sentence score.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315719"/>
            <a:ext cx="6045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4F5E9-246A-BE44-8465-FCEB05EB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31" y="5628993"/>
            <a:ext cx="38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97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64C5-0DFB-EE47-9721-53D87446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661A-DFDE-814E-A3E1-2484231C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Input: a natural language sentence/paragraph</a:t>
            </a:r>
          </a:p>
          <a:p>
            <a:r>
              <a:rPr lang="en-US" dirty="0"/>
              <a:t>Output: a category to which the input text belongs</a:t>
            </a:r>
          </a:p>
          <a:p>
            <a:pPr lvl="1"/>
            <a:r>
              <a:rPr lang="en-US" dirty="0"/>
              <a:t>There are a fixed number     of categories 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Sentiment analysis: is this review positive or negative?</a:t>
            </a:r>
          </a:p>
          <a:p>
            <a:pPr lvl="1"/>
            <a:r>
              <a:rPr lang="en-US" dirty="0"/>
              <a:t>Text categorization: which category does this blog post belong to?</a:t>
            </a:r>
          </a:p>
          <a:p>
            <a:pPr lvl="1"/>
            <a:r>
              <a:rPr lang="en-US" dirty="0"/>
              <a:t>Intent classification: is this a question about a Chinese restaurant?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22BA-7CB1-6E43-AB5B-CE6B8199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EC6A7-13B3-764B-963F-6A13032C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961" y="2863506"/>
            <a:ext cx="241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2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r>
              <a:rPr lang="en-US" dirty="0"/>
              <a:t>A natural way to score a sentence:</a:t>
            </a:r>
          </a:p>
          <a:p>
            <a:pPr lvl="1"/>
            <a:r>
              <a:rPr lang="en-US" dirty="0"/>
              <a:t>“In Korea, more than half of residents speak Korean.”</a:t>
            </a:r>
            <a:br>
              <a:rPr lang="en-US" dirty="0"/>
            </a:br>
            <a:r>
              <a:rPr lang="en-US" dirty="0"/>
              <a:t>vs.</a:t>
            </a:r>
            <a:br>
              <a:rPr lang="en-US" dirty="0"/>
            </a:br>
            <a:r>
              <a:rPr lang="en-US" dirty="0"/>
              <a:t>“In Korea, more than half of residents speak Finnish.”</a:t>
            </a:r>
          </a:p>
          <a:p>
            <a:pPr lvl="1"/>
            <a:r>
              <a:rPr lang="en-US" dirty="0"/>
              <a:t>The former is more likely (=higher probability) than the latter.</a:t>
            </a:r>
          </a:p>
          <a:p>
            <a:r>
              <a:rPr lang="en-US" dirty="0"/>
              <a:t>This is precisely what                   computes over the sentence.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675934"/>
            <a:ext cx="6045200" cy="330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F9034D-DE0D-C547-83B4-1A30FE28426F}"/>
              </a:ext>
            </a:extLst>
          </p:cNvPr>
          <p:cNvSpPr/>
          <p:nvPr/>
        </p:nvSpPr>
        <p:spPr>
          <a:xfrm>
            <a:off x="4268809" y="5113045"/>
            <a:ext cx="1376591" cy="41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NLLLoss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878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56111"/>
          </a:xfrm>
        </p:spPr>
        <p:txBody>
          <a:bodyPr/>
          <a:lstStyle/>
          <a:p>
            <a:r>
              <a:rPr lang="en-US" dirty="0"/>
              <a:t>Let’s back up a little… </a:t>
            </a:r>
          </a:p>
          <a:p>
            <a:r>
              <a:rPr lang="en-US" dirty="0"/>
              <a:t>What would we do </a:t>
            </a:r>
            <a:r>
              <a:rPr lang="en-US" i="1" dirty="0"/>
              <a:t>without</a:t>
            </a:r>
            <a:r>
              <a:rPr lang="en-US" dirty="0"/>
              <a:t> a neural network?</a:t>
            </a:r>
          </a:p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r>
              <a:rPr lang="en-US" dirty="0"/>
              <a:t>Recall the def. of conditional and marginal probabilities: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: all possible tokens (=vocabulary)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1415A-DFA8-1F45-AE4F-26F1CE94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87" y="2885209"/>
            <a:ext cx="35941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9C6DF-4EEB-F141-8855-0A2E8FBB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3864336"/>
            <a:ext cx="8559800" cy="166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FC075A-AD13-BB45-A8B3-F0569FB44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84" y="5821543"/>
            <a:ext cx="241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estimate the probability?</a:t>
            </a:r>
          </a:p>
          <a:p>
            <a:pPr lvl="1"/>
            <a:r>
              <a:rPr lang="en-US" dirty="0"/>
              <a:t>I want to estimate the probability of my distorted coin landing head.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aximum </a:t>
            </a:r>
            <a:r>
              <a:rPr lang="en-US" b="1" dirty="0"/>
              <a:t>l</a:t>
            </a:r>
            <a:r>
              <a:rPr lang="en-US" dirty="0"/>
              <a:t>ikelihood </a:t>
            </a:r>
            <a:r>
              <a:rPr lang="en-US" b="1" dirty="0"/>
              <a:t>e</a:t>
            </a:r>
            <a:r>
              <a:rPr lang="en-US" dirty="0"/>
              <a:t>stimation (MLE): </a:t>
            </a:r>
            <a:br>
              <a:rPr lang="en-US" dirty="0"/>
            </a:br>
            <a:r>
              <a:rPr lang="en-US" dirty="0"/>
              <a:t>toss the coin a lot and look at how often it lands heads.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32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CCFCA6-B43C-4147-A933-55F84100387F}"/>
              </a:ext>
            </a:extLst>
          </p:cNvPr>
          <p:cNvSpPr/>
          <p:nvPr/>
        </p:nvSpPr>
        <p:spPr>
          <a:xfrm>
            <a:off x="1582494" y="4577484"/>
            <a:ext cx="2148997" cy="31778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812FCD-0A33-D548-AFCA-502F485761D9}"/>
              </a:ext>
            </a:extLst>
          </p:cNvPr>
          <p:cNvSpPr/>
          <p:nvPr/>
        </p:nvSpPr>
        <p:spPr>
          <a:xfrm>
            <a:off x="4228712" y="4577483"/>
            <a:ext cx="3899288" cy="31778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FEAA9-16E9-2C41-9402-24C92B4BE2FB}"/>
              </a:ext>
            </a:extLst>
          </p:cNvPr>
          <p:cNvSpPr txBox="1"/>
          <p:nvPr/>
        </p:nvSpPr>
        <p:spPr>
          <a:xfrm>
            <a:off x="2320169" y="5504873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Collection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841B8D-19D9-4446-9FAD-F9B7EEB2898C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flipH="1" flipV="1">
            <a:off x="2656993" y="4895273"/>
            <a:ext cx="848757" cy="60960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6EAAC4-B071-474B-B5B5-62973B28E24D}"/>
              </a:ext>
            </a:extLst>
          </p:cNvPr>
          <p:cNvSpPr txBox="1"/>
          <p:nvPr/>
        </p:nvSpPr>
        <p:spPr>
          <a:xfrm>
            <a:off x="5745158" y="5504873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Estimation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0AA674-F5E4-6047-80DC-11032636CE16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H="1" flipV="1">
            <a:off x="6178356" y="4895272"/>
            <a:ext cx="422966" cy="6096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C8C5BAE-5800-9E45-B711-902D2053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96" y="2337809"/>
            <a:ext cx="8636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5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Data: all the documents or sentences you can collect</a:t>
            </a:r>
          </a:p>
          <a:p>
            <a:pPr lvl="1"/>
            <a:r>
              <a:rPr lang="en-US" dirty="0"/>
              <a:t>e.g., Wikipedia, news articles, tweets, …</a:t>
            </a:r>
          </a:p>
          <a:p>
            <a:r>
              <a:rPr lang="en-US" dirty="0"/>
              <a:t>Estimation: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Count the # of occurrences for the </a:t>
            </a:r>
            <a:r>
              <a:rPr lang="en-US" i="1" dirty="0"/>
              <a:t>n</a:t>
            </a:r>
            <a:r>
              <a:rPr lang="en-US" dirty="0"/>
              <a:t>-gram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Count the #’s of occurrences for all the </a:t>
            </a:r>
            <a:r>
              <a:rPr lang="en-US" i="1" dirty="0"/>
              <a:t>n</a:t>
            </a:r>
            <a:r>
              <a:rPr lang="en-US" dirty="0"/>
              <a:t>-grams of the form: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6E8ED-117B-2646-8024-BC683068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33" y="2259156"/>
            <a:ext cx="77343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526982-3AF2-1F4A-94BB-096382CC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984" y="4752231"/>
            <a:ext cx="34417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9E4BD-1E2E-014F-BC65-356340825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736" y="5569355"/>
            <a:ext cx="3403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00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Estimation: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Do you see why this makes sense?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6E8ED-117B-2646-8024-BC683068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33" y="2259156"/>
            <a:ext cx="77343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41CFAB-4D0D-B24F-904C-91C86E29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33" y="3631425"/>
            <a:ext cx="8699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55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N-Gram Language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515"/>
            <a:ext cx="10515600" cy="4659448"/>
          </a:xfrm>
        </p:spPr>
        <p:txBody>
          <a:bodyPr>
            <a:normAutofit/>
          </a:bodyPr>
          <a:lstStyle/>
          <a:p>
            <a:r>
              <a:rPr lang="en-US"/>
              <a:t>We need to estimate n-gram probabilities: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How likely is “University” given “New York”?</a:t>
            </a:r>
          </a:p>
          <a:p>
            <a:pPr lvl="1"/>
            <a:r>
              <a:rPr lang="en-US"/>
              <a:t>Count all “New York University”</a:t>
            </a:r>
          </a:p>
          <a:p>
            <a:pPr lvl="1"/>
            <a:r>
              <a:rPr lang="en-US"/>
              <a:t>Count all “New York ?”: e.g., “New York State”, “New York City”, “New York Fire”, “New York Police”, “New York Bridges”, …</a:t>
            </a:r>
          </a:p>
          <a:p>
            <a:pPr lvl="1"/>
            <a:r>
              <a:rPr lang="en-US"/>
              <a:t>How often “New York University” happens among these?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41CFAB-4D0D-B24F-904C-91C86E29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06" y="1992178"/>
            <a:ext cx="8699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75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Language Models – Two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814"/>
            <a:ext cx="10515600" cy="53404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sparsity: lack of generalization</a:t>
            </a:r>
          </a:p>
          <a:p>
            <a:pPr lvl="1"/>
            <a:r>
              <a:rPr lang="en-US" dirty="0"/>
              <a:t>What happens “one” n-gram never happens?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Inability to capture long-term dependencies</a:t>
            </a:r>
          </a:p>
          <a:p>
            <a:pPr lvl="1"/>
            <a:r>
              <a:rPr lang="en-US" dirty="0"/>
              <a:t>Each conditional only considers a small window of size </a:t>
            </a:r>
            <a:r>
              <a:rPr lang="en-US" i="1" dirty="0"/>
              <a:t>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Consider “</a:t>
            </a:r>
            <a:r>
              <a:rPr lang="en-US" i="1" dirty="0"/>
              <a:t>the same </a:t>
            </a:r>
            <a:r>
              <a:rPr lang="en-US" b="1" i="1" dirty="0"/>
              <a:t>stump</a:t>
            </a:r>
            <a:r>
              <a:rPr lang="en-US" i="1" dirty="0"/>
              <a:t> which had impaled the car of many a guest in the past thirty years and which </a:t>
            </a:r>
            <a:r>
              <a:rPr lang="en-US" i="1" dirty="0">
                <a:solidFill>
                  <a:srgbClr val="FF0000"/>
                </a:solidFill>
              </a:rPr>
              <a:t>he refused to have</a:t>
            </a:r>
            <a:r>
              <a:rPr lang="en-US" i="1" dirty="0"/>
              <a:t> </a:t>
            </a:r>
            <a:r>
              <a:rPr lang="en-US" b="1" i="1" dirty="0"/>
              <a:t>removed</a:t>
            </a:r>
            <a:r>
              <a:rPr lang="en-US" dirty="0"/>
              <a:t>”</a:t>
            </a:r>
            <a:endParaRPr lang="en-US" b="1" dirty="0"/>
          </a:p>
          <a:p>
            <a:pPr lvl="1"/>
            <a:r>
              <a:rPr lang="en-US" dirty="0"/>
              <a:t>It is impossible to tell “removed” is likely by looking at the four preceding tokens.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A84D2-A148-6045-873D-50487ACE47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2956" y="690664"/>
            <a:ext cx="1811532" cy="2504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DC40F-BBF0-9F40-801A-491CD0BF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43" y="2758838"/>
            <a:ext cx="9144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2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DBD3-0473-3B43-AFEA-A304F84F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FFCB-B38A-4F45-A627-5F8755976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Sparsity</a:t>
            </a:r>
          </a:p>
          <a:p>
            <a:pPr lvl="1"/>
            <a:r>
              <a:rPr lang="en-US" dirty="0"/>
              <a:t>Smoothing: add a small constant to avoid 0.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Backoff</a:t>
            </a:r>
            <a:r>
              <a:rPr lang="en-US" dirty="0"/>
              <a:t>: try a shorter window.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most widely used approach: </a:t>
            </a:r>
            <a:r>
              <a:rPr lang="en-US" dirty="0" err="1"/>
              <a:t>Kneser</a:t>
            </a:r>
            <a:r>
              <a:rPr lang="en-US" dirty="0"/>
              <a:t>-Ney smoothing/</a:t>
            </a:r>
            <a:r>
              <a:rPr lang="en-US" dirty="0" err="1"/>
              <a:t>backoff</a:t>
            </a:r>
            <a:endParaRPr lang="en-US" dirty="0"/>
          </a:p>
          <a:p>
            <a:pPr lvl="1"/>
            <a:r>
              <a:rPr lang="en-US" b="1" dirty="0" err="1"/>
              <a:t>KenLM</a:t>
            </a:r>
            <a:r>
              <a:rPr lang="en-US" dirty="0"/>
              <a:t> implements the efficient n-gram LM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DE50-1C89-FD4D-B77D-20406619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30991-EF05-864D-8963-181917C7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736850"/>
            <a:ext cx="97409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B9880-97D9-1845-9973-C5265C7D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4267200"/>
            <a:ext cx="8801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3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DBD3-0473-3B43-AFEA-A304F84F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FFCB-B38A-4F45-A627-5F8755976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Long-Term Dependency</a:t>
            </a:r>
          </a:p>
          <a:p>
            <a:pPr lvl="1"/>
            <a:r>
              <a:rPr lang="en-US" dirty="0"/>
              <a:t>Increase </a:t>
            </a:r>
            <a:r>
              <a:rPr lang="en-US" i="1" dirty="0"/>
              <a:t>n</a:t>
            </a:r>
            <a:r>
              <a:rPr lang="en-US" dirty="0"/>
              <a:t>: not feasible as the data sparsity worsens.</a:t>
            </a:r>
          </a:p>
          <a:p>
            <a:pPr lvl="1"/>
            <a:r>
              <a:rPr lang="en-US" dirty="0"/>
              <a:t># of all possible </a:t>
            </a:r>
            <a:r>
              <a:rPr lang="en-US" i="1" dirty="0"/>
              <a:t>n</a:t>
            </a:r>
            <a:r>
              <a:rPr lang="en-US" dirty="0"/>
              <a:t>-grams grows exponentially </a:t>
            </a:r>
            <a:r>
              <a:rPr lang="en-US" dirty="0" err="1"/>
              <a:t>w.r.t</a:t>
            </a:r>
            <a:r>
              <a:rPr lang="en-US" dirty="0"/>
              <a:t>. </a:t>
            </a:r>
            <a:r>
              <a:rPr lang="en-US" i="1" dirty="0"/>
              <a:t>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The data size does not grow exponentially: many never-occurring </a:t>
            </a:r>
            <a:r>
              <a:rPr lang="en-US" i="1" dirty="0"/>
              <a:t>n</a:t>
            </a:r>
            <a:r>
              <a:rPr lang="en-US" dirty="0"/>
              <a:t>-grams.</a:t>
            </a:r>
          </a:p>
          <a:p>
            <a:pPr lvl="1"/>
            <a:endParaRPr lang="en-US" dirty="0"/>
          </a:p>
          <a:p>
            <a:r>
              <a:rPr lang="en-US" dirty="0"/>
              <a:t>These two problems are closely related and cannot be tackled well.</a:t>
            </a:r>
          </a:p>
          <a:p>
            <a:pPr lvl="1"/>
            <a:r>
              <a:rPr lang="en-US" dirty="0"/>
              <a:t>To capture long-term dependencies, </a:t>
            </a:r>
            <a:r>
              <a:rPr lang="en-US" i="1" dirty="0"/>
              <a:t>n</a:t>
            </a:r>
            <a:r>
              <a:rPr lang="en-US" dirty="0"/>
              <a:t> must be large.</a:t>
            </a:r>
          </a:p>
          <a:p>
            <a:pPr lvl="1"/>
            <a:r>
              <a:rPr lang="en-US" dirty="0"/>
              <a:t>To address data sparsity, </a:t>
            </a:r>
            <a:r>
              <a:rPr lang="en-US" i="1" dirty="0"/>
              <a:t>n</a:t>
            </a:r>
            <a:r>
              <a:rPr lang="en-US" dirty="0"/>
              <a:t> must be small.</a:t>
            </a:r>
          </a:p>
          <a:p>
            <a:pPr lvl="1"/>
            <a:r>
              <a:rPr lang="en-US" dirty="0"/>
              <a:t>Conflicting goals..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DE50-1C89-FD4D-B77D-20406619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AEC63-8CBF-5F4D-9093-7BE5E3AA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0" y="2717800"/>
            <a:ext cx="1066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77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Language Models – Two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814"/>
            <a:ext cx="10515600" cy="53404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sparsity: lack of generalization</a:t>
            </a:r>
          </a:p>
          <a:p>
            <a:pPr lvl="1"/>
            <a:r>
              <a:rPr lang="en-US" dirty="0"/>
              <a:t>What happens “one” n-gram never happens?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Inability to capture long-term dependencies</a:t>
            </a:r>
          </a:p>
          <a:p>
            <a:pPr lvl="1"/>
            <a:r>
              <a:rPr lang="en-US" dirty="0"/>
              <a:t>Each conditional only considers a small window of size </a:t>
            </a:r>
            <a:r>
              <a:rPr lang="en-US" i="1" dirty="0"/>
              <a:t>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Consider “</a:t>
            </a:r>
            <a:r>
              <a:rPr lang="en-US" i="1" dirty="0"/>
              <a:t>the same </a:t>
            </a:r>
            <a:r>
              <a:rPr lang="en-US" b="1" i="1" dirty="0"/>
              <a:t>stump</a:t>
            </a:r>
            <a:r>
              <a:rPr lang="en-US" i="1" dirty="0"/>
              <a:t> which had impaled the car of many a guest in the past thirty years and which </a:t>
            </a:r>
            <a:r>
              <a:rPr lang="en-US" i="1" dirty="0">
                <a:solidFill>
                  <a:srgbClr val="FF0000"/>
                </a:solidFill>
              </a:rPr>
              <a:t>he refused to have</a:t>
            </a:r>
            <a:r>
              <a:rPr lang="en-US" i="1" dirty="0"/>
              <a:t> </a:t>
            </a:r>
            <a:r>
              <a:rPr lang="en-US" b="1" i="1" dirty="0"/>
              <a:t>removed</a:t>
            </a:r>
            <a:r>
              <a:rPr lang="en-US" dirty="0"/>
              <a:t>”</a:t>
            </a:r>
            <a:endParaRPr lang="en-US" b="1" dirty="0"/>
          </a:p>
          <a:p>
            <a:pPr lvl="1"/>
            <a:r>
              <a:rPr lang="en-US" dirty="0"/>
              <a:t>It is impossible to tell “removed” is likely by looking at the four preceding tokens.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A84D2-A148-6045-873D-50487ACE47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2956" y="690664"/>
            <a:ext cx="1811532" cy="2504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DC40F-BBF0-9F40-801A-491CD0BF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43" y="2758838"/>
            <a:ext cx="9144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7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12E4-8695-9B4A-BCB1-5FB9ADE1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9AFA-D947-2B4F-B371-166F3CC1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sentence is a variable-length sequence of tokens:</a:t>
            </a:r>
          </a:p>
          <a:p>
            <a:r>
              <a:rPr lang="en-US" dirty="0"/>
              <a:t>Each token could be any one from a vocabulary: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(</a:t>
            </a:r>
            <a:r>
              <a:rPr lang="ko-KR" altLang="en-US" dirty="0" err="1"/>
              <a:t>커넥트</a:t>
            </a:r>
            <a:r>
              <a:rPr lang="en-US" altLang="ko-KR" dirty="0"/>
              <a:t>,</a:t>
            </a:r>
            <a:r>
              <a:rPr lang="ko-KR" altLang="en-US" dirty="0"/>
              <a:t> 재단에서</a:t>
            </a:r>
            <a:r>
              <a:rPr lang="en-US" altLang="ko-KR" dirty="0"/>
              <a:t>,</a:t>
            </a:r>
            <a:r>
              <a:rPr lang="ko-KR" altLang="en-US" dirty="0"/>
              <a:t> 강의</a:t>
            </a:r>
            <a:r>
              <a:rPr lang="en-US" altLang="ko-KR" dirty="0"/>
              <a:t>,</a:t>
            </a:r>
            <a:r>
              <a:rPr lang="ko-KR" altLang="en-US" dirty="0"/>
              <a:t> 중</a:t>
            </a:r>
            <a:r>
              <a:rPr lang="en-US" altLang="ko-KR" dirty="0"/>
              <a:t>,</a:t>
            </a:r>
            <a:r>
              <a:rPr lang="ko-KR" altLang="en-US" dirty="0"/>
              <a:t> 입니다</a:t>
            </a:r>
            <a:r>
              <a:rPr lang="en-US" altLang="ko-KR" dirty="0"/>
              <a:t>, .)</a:t>
            </a:r>
          </a:p>
          <a:p>
            <a:pPr lvl="2"/>
            <a:r>
              <a:rPr lang="en-US" dirty="0"/>
              <a:t>Vocabulary: All unique, space-separated tokens in Korean</a:t>
            </a:r>
          </a:p>
          <a:p>
            <a:pPr lvl="1"/>
            <a:r>
              <a:rPr lang="en-US" dirty="0"/>
              <a:t>(</a:t>
            </a:r>
            <a:r>
              <a:rPr lang="ko-KR" altLang="en-US" dirty="0" err="1"/>
              <a:t>커넥트</a:t>
            </a:r>
            <a:r>
              <a:rPr lang="en-US" altLang="ko-KR" dirty="0"/>
              <a:t>,</a:t>
            </a:r>
            <a:r>
              <a:rPr lang="ko-KR" altLang="en-US" dirty="0"/>
              <a:t> 재단</a:t>
            </a:r>
            <a:r>
              <a:rPr lang="en-US" altLang="ko-KR" dirty="0"/>
              <a:t>,</a:t>
            </a:r>
            <a:r>
              <a:rPr lang="ko-KR" altLang="en-US" dirty="0"/>
              <a:t> 에서</a:t>
            </a:r>
            <a:r>
              <a:rPr lang="en-US" altLang="ko-KR" dirty="0"/>
              <a:t>,</a:t>
            </a:r>
            <a:r>
              <a:rPr lang="ko-KR" altLang="en-US" dirty="0"/>
              <a:t> 강의</a:t>
            </a:r>
            <a:r>
              <a:rPr lang="en-US" altLang="ko-KR" dirty="0"/>
              <a:t>,</a:t>
            </a:r>
            <a:r>
              <a:rPr lang="ko-KR" altLang="en-US" dirty="0"/>
              <a:t> 중</a:t>
            </a:r>
            <a:r>
              <a:rPr lang="en-US" altLang="ko-KR" dirty="0"/>
              <a:t>,</a:t>
            </a:r>
            <a:r>
              <a:rPr lang="ko-KR" altLang="en-US" dirty="0"/>
              <a:t> 입니다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.)</a:t>
            </a:r>
          </a:p>
          <a:p>
            <a:pPr lvl="2"/>
            <a:r>
              <a:rPr lang="en-US" dirty="0"/>
              <a:t>Vocabulary: All </a:t>
            </a:r>
            <a:r>
              <a:rPr lang="en-US" dirty="0" err="1"/>
              <a:t>uniqued</a:t>
            </a:r>
            <a:r>
              <a:rPr lang="en-US" dirty="0"/>
              <a:t>, segmented tokens in Korean</a:t>
            </a:r>
          </a:p>
          <a:p>
            <a:pPr lvl="1"/>
            <a:r>
              <a:rPr lang="en-US" dirty="0"/>
              <a:t>(</a:t>
            </a:r>
            <a:r>
              <a:rPr lang="ko-KR" altLang="en-US" dirty="0"/>
              <a:t>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넥</a:t>
            </a:r>
            <a:r>
              <a:rPr lang="en-US" altLang="ko-KR" dirty="0"/>
              <a:t>,</a:t>
            </a:r>
            <a:r>
              <a:rPr lang="ko-KR" altLang="en-US" dirty="0"/>
              <a:t> 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[],</a:t>
            </a:r>
            <a:r>
              <a:rPr lang="ko-KR" altLang="en-US" dirty="0"/>
              <a:t> 재</a:t>
            </a:r>
            <a:r>
              <a:rPr lang="en-US" altLang="ko-KR" dirty="0"/>
              <a:t>,</a:t>
            </a:r>
            <a:r>
              <a:rPr lang="ko-KR" altLang="en-US" dirty="0"/>
              <a:t> 단</a:t>
            </a:r>
            <a:r>
              <a:rPr lang="en-US" altLang="ko-KR" dirty="0"/>
              <a:t>,</a:t>
            </a:r>
            <a:r>
              <a:rPr lang="ko-KR" altLang="en-US" dirty="0"/>
              <a:t> 에</a:t>
            </a:r>
            <a:r>
              <a:rPr lang="en-US" altLang="ko-KR" dirty="0"/>
              <a:t>,</a:t>
            </a:r>
            <a:r>
              <a:rPr lang="ko-KR" altLang="en-US" dirty="0"/>
              <a:t> 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[],</a:t>
            </a:r>
            <a:r>
              <a:rPr lang="ko-KR" altLang="en-US" dirty="0"/>
              <a:t> 강</a:t>
            </a:r>
            <a:r>
              <a:rPr lang="en-US" altLang="ko-KR" dirty="0"/>
              <a:t>,</a:t>
            </a:r>
            <a:r>
              <a:rPr lang="ko-KR" altLang="en-US" dirty="0"/>
              <a:t> 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[], </a:t>
            </a:r>
            <a:r>
              <a:rPr lang="ko-KR" altLang="en-US" dirty="0"/>
              <a:t>중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[],</a:t>
            </a:r>
            <a:r>
              <a:rPr lang="ko-KR" altLang="en-US" dirty="0"/>
              <a:t> 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니</a:t>
            </a:r>
            <a:r>
              <a:rPr lang="en-US" altLang="ko-KR" dirty="0"/>
              <a:t>,</a:t>
            </a:r>
            <a:r>
              <a:rPr lang="ko-KR" altLang="en-US" dirty="0"/>
              <a:t> 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.)</a:t>
            </a:r>
          </a:p>
          <a:p>
            <a:pPr lvl="2"/>
            <a:r>
              <a:rPr lang="en-US" dirty="0"/>
              <a:t>Vocabulary: All Korean syllables</a:t>
            </a:r>
          </a:p>
          <a:p>
            <a:pPr lvl="1"/>
            <a:r>
              <a:rPr lang="en-US" dirty="0"/>
              <a:t>And many more possibilities…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B649-3CDF-5940-BDE0-3EA1B48E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A4A37-D65B-7E4B-90A3-DBB5F258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389" y="1932417"/>
            <a:ext cx="27940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5A27C-67FB-FC42-80C3-4518FAFCB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94" y="2466718"/>
            <a:ext cx="927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92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 </a:t>
            </a:r>
            <a:r>
              <a:rPr lang="en-US" sz="2800" dirty="0"/>
              <a:t>[</a:t>
            </a:r>
            <a:r>
              <a:rPr lang="en-US" sz="2800" dirty="0" err="1"/>
              <a:t>Bengio</a:t>
            </a:r>
            <a:r>
              <a:rPr lang="en-US" sz="2800" dirty="0"/>
              <a:t> et al., 2001]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extension of n-gram language models using a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666ED5-7827-E844-9862-E06B11B56339}"/>
              </a:ext>
            </a:extLst>
          </p:cNvPr>
          <p:cNvSpPr/>
          <p:nvPr/>
        </p:nvSpPr>
        <p:spPr>
          <a:xfrm>
            <a:off x="2597286" y="270427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DB9B1-EB3A-A443-8427-073EA9F9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399" y="4077614"/>
            <a:ext cx="38100" cy="2921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64A1D51-402C-E545-BB88-B6F45DB0E27D}"/>
              </a:ext>
            </a:extLst>
          </p:cNvPr>
          <p:cNvSpPr/>
          <p:nvPr/>
        </p:nvSpPr>
        <p:spPr>
          <a:xfrm>
            <a:off x="2581046" y="339896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8411C6-8C92-614E-A43D-696FA934ED94}"/>
              </a:ext>
            </a:extLst>
          </p:cNvPr>
          <p:cNvSpPr/>
          <p:nvPr/>
        </p:nvSpPr>
        <p:spPr>
          <a:xfrm>
            <a:off x="2569374" y="460667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094AE-4397-384F-A190-35CF348EFC38}"/>
              </a:ext>
            </a:extLst>
          </p:cNvPr>
          <p:cNvSpPr/>
          <p:nvPr/>
        </p:nvSpPr>
        <p:spPr>
          <a:xfrm>
            <a:off x="3550087" y="263965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C1658-F105-5F4F-802F-CC695A7B19DC}"/>
              </a:ext>
            </a:extLst>
          </p:cNvPr>
          <p:cNvSpPr/>
          <p:nvPr/>
        </p:nvSpPr>
        <p:spPr>
          <a:xfrm>
            <a:off x="3540271" y="3334344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8679C5-37A0-F241-9C85-55DE55951D00}"/>
              </a:ext>
            </a:extLst>
          </p:cNvPr>
          <p:cNvSpPr/>
          <p:nvPr/>
        </p:nvSpPr>
        <p:spPr>
          <a:xfrm>
            <a:off x="3505316" y="4558801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817F7E-33B0-7F4A-8A0E-41121F270D47}"/>
              </a:ext>
            </a:extLst>
          </p:cNvPr>
          <p:cNvSpPr/>
          <p:nvPr/>
        </p:nvSpPr>
        <p:spPr>
          <a:xfrm>
            <a:off x="3093296" y="5527308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986C7C-1DC7-C242-B42A-109A40F8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83" y="5628502"/>
            <a:ext cx="330200" cy="2413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C640E-5162-5544-9557-7F5CE886D688}"/>
              </a:ext>
            </a:extLst>
          </p:cNvPr>
          <p:cNvCxnSpPr>
            <a:stCxn id="5" idx="6"/>
            <a:endCxn id="11" idx="1"/>
          </p:cNvCxnSpPr>
          <p:nvPr/>
        </p:nvCxnSpPr>
        <p:spPr>
          <a:xfrm flipV="1">
            <a:off x="3044261" y="2927762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922563-8F8A-AE48-9A31-025ADEB6FFE4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3028021" y="3622454"/>
            <a:ext cx="512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75FB7A-2DFD-C34A-B695-068172F75BA9}"/>
              </a:ext>
            </a:extLst>
          </p:cNvPr>
          <p:cNvCxnSpPr>
            <a:cxnSpLocks/>
            <a:stCxn id="10" idx="6"/>
            <a:endCxn id="13" idx="1"/>
          </p:cNvCxnSpPr>
          <p:nvPr/>
        </p:nvCxnSpPr>
        <p:spPr>
          <a:xfrm>
            <a:off x="3016349" y="4830164"/>
            <a:ext cx="488967" cy="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6A326B7-B343-8241-985B-37EF756D6BFB}"/>
              </a:ext>
            </a:extLst>
          </p:cNvPr>
          <p:cNvCxnSpPr>
            <a:cxnSpLocks/>
            <a:stCxn id="14" idx="0"/>
            <a:endCxn id="13" idx="1"/>
          </p:cNvCxnSpPr>
          <p:nvPr/>
        </p:nvCxnSpPr>
        <p:spPr>
          <a:xfrm rot="5400000" flipH="1" flipV="1">
            <a:off x="3070852" y="5092844"/>
            <a:ext cx="680397" cy="18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223A393-B5EE-4848-BF7F-E6170DF48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74" y="4744426"/>
            <a:ext cx="584200" cy="203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803321F-84AF-414E-ADA9-41E69C4D3A2A}"/>
              </a:ext>
            </a:extLst>
          </p:cNvPr>
          <p:cNvSpPr/>
          <p:nvPr/>
        </p:nvSpPr>
        <p:spPr>
          <a:xfrm rot="5400000">
            <a:off x="4105433" y="3481969"/>
            <a:ext cx="2495368" cy="810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Extractor*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3F78B2-7DD7-BA41-9602-A953DA56EA50}"/>
              </a:ext>
            </a:extLst>
          </p:cNvPr>
          <p:cNvCxnSpPr>
            <a:stCxn id="11" idx="3"/>
          </p:cNvCxnSpPr>
          <p:nvPr/>
        </p:nvCxnSpPr>
        <p:spPr>
          <a:xfrm flipV="1">
            <a:off x="4486695" y="2927761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62FBD9-18A9-234F-B4B3-0D4884F1E9DE}"/>
              </a:ext>
            </a:extLst>
          </p:cNvPr>
          <p:cNvCxnSpPr/>
          <p:nvPr/>
        </p:nvCxnSpPr>
        <p:spPr>
          <a:xfrm flipV="1">
            <a:off x="4464310" y="3622452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88AB21-8C89-7B4E-A154-E515822FB4C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441924" y="4846911"/>
            <a:ext cx="522485" cy="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0D95015-3B6D-CD40-8C25-E6A4714EFF0A}"/>
              </a:ext>
            </a:extLst>
          </p:cNvPr>
          <p:cNvSpPr/>
          <p:nvPr/>
        </p:nvSpPr>
        <p:spPr>
          <a:xfrm>
            <a:off x="8165360" y="3684743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202FFA-B6E7-A844-ADBA-D01CE27DAAE3}"/>
              </a:ext>
            </a:extLst>
          </p:cNvPr>
          <p:cNvSpPr/>
          <p:nvPr/>
        </p:nvSpPr>
        <p:spPr>
          <a:xfrm>
            <a:off x="6393394" y="3570605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A6422-E452-064C-A69E-175FA9A48BBD}"/>
              </a:ext>
            </a:extLst>
          </p:cNvPr>
          <p:cNvSpPr/>
          <p:nvPr/>
        </p:nvSpPr>
        <p:spPr>
          <a:xfrm>
            <a:off x="8302520" y="3783226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56A5C4-CB09-2E43-8660-00298E2E1D2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775628" y="3882937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3D1C0F6-CC1B-6F47-B832-D79BB6746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724" y="3817116"/>
            <a:ext cx="381000" cy="177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21E41EC-7BCC-6B4A-9EEC-AD2F6B0A80FA}"/>
              </a:ext>
            </a:extLst>
          </p:cNvPr>
          <p:cNvSpPr/>
          <p:nvPr/>
        </p:nvSpPr>
        <p:spPr>
          <a:xfrm>
            <a:off x="9164836" y="4367009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39A839A-F2E3-9F46-9E9B-5CCD1AC6A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316" y="4414560"/>
            <a:ext cx="229390" cy="237583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5FB56329-F1E3-AD4F-8BB3-858BB31E1E94}"/>
              </a:ext>
            </a:extLst>
          </p:cNvPr>
          <p:cNvCxnSpPr>
            <a:stCxn id="27" idx="2"/>
            <a:endCxn id="30" idx="1"/>
          </p:cNvCxnSpPr>
          <p:nvPr/>
        </p:nvCxnSpPr>
        <p:spPr>
          <a:xfrm rot="16200000" flipH="1">
            <a:off x="8606684" y="3975199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70E754F-B98C-D843-8533-6C3F7283D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111" y="3817116"/>
            <a:ext cx="177800" cy="152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7DBA81F-977B-454C-BC25-E12F3AB6ACF6}"/>
              </a:ext>
            </a:extLst>
          </p:cNvPr>
          <p:cNvSpPr/>
          <p:nvPr/>
        </p:nvSpPr>
        <p:spPr>
          <a:xfrm>
            <a:off x="9173544" y="3784722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460C8B-732E-0045-8198-F4E1DD143B5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>
            <a:off x="8836045" y="3897914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3FB63D-9FF7-2048-B4DE-4C88F8762514}"/>
              </a:ext>
            </a:extLst>
          </p:cNvPr>
          <p:cNvCxnSpPr>
            <a:cxnSpLocks/>
            <a:stCxn id="30" idx="0"/>
            <a:endCxn id="34" idx="2"/>
          </p:cNvCxnSpPr>
          <p:nvPr/>
        </p:nvCxnSpPr>
        <p:spPr>
          <a:xfrm flipV="1">
            <a:off x="9325012" y="4011145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C086B-FAC7-4A43-A542-9C03CDBC02A0}"/>
              </a:ext>
            </a:extLst>
          </p:cNvPr>
          <p:cNvSpPr/>
          <p:nvPr/>
        </p:nvSpPr>
        <p:spPr>
          <a:xfrm rot="5400000">
            <a:off x="4674872" y="3731492"/>
            <a:ext cx="2495368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Concatenation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D607E3-DBB4-2C4D-89A2-B685862EEDEB}"/>
              </a:ext>
            </a:extLst>
          </p:cNvPr>
          <p:cNvCxnSpPr>
            <a:cxnSpLocks/>
            <a:stCxn id="37" idx="0"/>
            <a:endCxn id="26" idx="1"/>
          </p:cNvCxnSpPr>
          <p:nvPr/>
        </p:nvCxnSpPr>
        <p:spPr>
          <a:xfrm flipV="1">
            <a:off x="6078400" y="3882937"/>
            <a:ext cx="314994" cy="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0817B6C-A8FD-5149-AE31-E739D729967B}"/>
              </a:ext>
            </a:extLst>
          </p:cNvPr>
          <p:cNvSpPr/>
          <p:nvPr/>
        </p:nvSpPr>
        <p:spPr>
          <a:xfrm>
            <a:off x="5766712" y="5556151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83C818-7030-A74B-8D92-E23AD486BD7A}"/>
              </a:ext>
            </a:extLst>
          </p:cNvPr>
          <p:cNvCxnSpPr>
            <a:cxnSpLocks/>
            <a:stCxn id="39" idx="7"/>
            <a:endCxn id="26" idx="2"/>
          </p:cNvCxnSpPr>
          <p:nvPr/>
        </p:nvCxnSpPr>
        <p:spPr>
          <a:xfrm flipV="1">
            <a:off x="6148229" y="4195269"/>
            <a:ext cx="936282" cy="1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49F48E6-504B-264E-9E45-CCDB47AD0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0349" y="5660237"/>
            <a:ext cx="139700" cy="2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95541D1-2275-0345-BCCE-68FB7B7E7A64}"/>
              </a:ext>
            </a:extLst>
          </p:cNvPr>
          <p:cNvSpPr txBox="1"/>
          <p:nvPr/>
        </p:nvSpPr>
        <p:spPr>
          <a:xfrm>
            <a:off x="8330705" y="335486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686E0EB-066A-004F-BE7A-B1138465A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4783" y="2808026"/>
            <a:ext cx="596900" cy="203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59A6868-023F-4945-9491-31E6440D7B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5474" y="3493860"/>
            <a:ext cx="901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48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neural language models</a:t>
            </a:r>
          </a:p>
          <a:p>
            <a:r>
              <a:rPr lang="en-US" dirty="0"/>
              <a:t>Trained using backpropagation and SGD: see Lecture 1</a:t>
            </a:r>
          </a:p>
          <a:p>
            <a:r>
              <a:rPr lang="en-US" dirty="0"/>
              <a:t>Generalizes to an unseen </a:t>
            </a:r>
            <a:r>
              <a:rPr lang="en-US" i="1" dirty="0"/>
              <a:t>n</a:t>
            </a:r>
            <a:r>
              <a:rPr lang="en-US" dirty="0"/>
              <a:t>-gram</a:t>
            </a:r>
          </a:p>
          <a:p>
            <a:r>
              <a:rPr lang="en-US" b="1" dirty="0"/>
              <a:t>Addresses the issue of data sparsity</a:t>
            </a:r>
          </a:p>
          <a:p>
            <a:endParaRPr lang="en-US" b="1" dirty="0"/>
          </a:p>
          <a:p>
            <a:r>
              <a:rPr lang="en-US" i="1" dirty="0"/>
              <a:t>How?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1077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the data sparsity happen?</a:t>
            </a:r>
          </a:p>
          <a:p>
            <a:r>
              <a:rPr lang="en-US" dirty="0"/>
              <a:t>A “shallow” answer: some n-grams do not occur in the</a:t>
            </a:r>
            <a:br>
              <a:rPr lang="en-US" dirty="0"/>
            </a:br>
            <a:r>
              <a:rPr lang="en-US" dirty="0"/>
              <a:t>training data, while they do in the test time.</a:t>
            </a:r>
          </a:p>
          <a:p>
            <a:r>
              <a:rPr lang="en-US" dirty="0"/>
              <a:t>A “slightly deeper” answer: it is difficult to impose</a:t>
            </a:r>
            <a:br>
              <a:rPr lang="en-US" dirty="0"/>
            </a:br>
            <a:r>
              <a:rPr lang="en-US" dirty="0"/>
              <a:t>token/phrase similarities in the discrete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905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the data sparsity happen?</a:t>
            </a:r>
          </a:p>
          <a:p>
            <a:r>
              <a:rPr lang="en-US" dirty="0"/>
              <a:t>Back to the earlier example</a:t>
            </a:r>
          </a:p>
          <a:p>
            <a:pPr lvl="1"/>
            <a:r>
              <a:rPr lang="en-US" dirty="0"/>
              <a:t>Problem: </a:t>
            </a:r>
          </a:p>
          <a:p>
            <a:pPr lvl="1"/>
            <a:r>
              <a:rPr lang="en-US" dirty="0"/>
              <a:t>Observation: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the LM knew “llama” is a mammal similar to “cat”, </a:t>
            </a:r>
            <a:br>
              <a:rPr lang="en-US" dirty="0"/>
            </a:br>
            <a:r>
              <a:rPr lang="en-US" dirty="0"/>
              <a:t>“dog” and “deer”, it would be able to guess ”chasing a</a:t>
            </a:r>
            <a:br>
              <a:rPr lang="en-US" dirty="0"/>
            </a:br>
            <a:r>
              <a:rPr lang="en-US" dirty="0"/>
              <a:t>llama” is as likely as “chasing a cat”, “chasing a dog”, </a:t>
            </a:r>
            <a:br>
              <a:rPr lang="en-US" dirty="0"/>
            </a:br>
            <a:r>
              <a:rPr lang="en-US" dirty="0"/>
              <a:t>and “chasing a deer”.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A324BAA-E08E-AA4F-B4E7-7FD5786FFA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3050" y="2850805"/>
            <a:ext cx="3086100" cy="330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A8A3ABB-EF14-984A-941C-98C8FC964E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8800" y="3257550"/>
            <a:ext cx="2971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5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neural n-gram language model addresses this issue by</a:t>
            </a:r>
            <a:br>
              <a:rPr lang="en-US" dirty="0"/>
            </a:br>
            <a:r>
              <a:rPr lang="en-US" dirty="0"/>
              <a:t>“learning the similarities” among </a:t>
            </a:r>
            <a:r>
              <a:rPr lang="en-US" u="sng" dirty="0"/>
              <a:t>tokens</a:t>
            </a:r>
            <a:r>
              <a:rPr lang="en-US" dirty="0"/>
              <a:t> and </a:t>
            </a:r>
            <a:r>
              <a:rPr lang="en-US" u="sng" dirty="0"/>
              <a:t>phrases</a:t>
            </a:r>
            <a:r>
              <a:rPr lang="en-US" dirty="0"/>
              <a:t> in a</a:t>
            </a:r>
            <a:br>
              <a:rPr lang="en-US" dirty="0"/>
            </a:br>
            <a:r>
              <a:rPr lang="en-US" dirty="0"/>
              <a:t>“continuous vector space”.</a:t>
            </a:r>
          </a:p>
          <a:p>
            <a:r>
              <a:rPr lang="en-US" dirty="0"/>
              <a:t>In the “continuous vector space”, similar tokens/phrases </a:t>
            </a:r>
            <a:br>
              <a:rPr lang="en-US" dirty="0"/>
            </a:br>
            <a:r>
              <a:rPr lang="en-US" dirty="0"/>
              <a:t>are nearby: </a:t>
            </a:r>
            <a:r>
              <a:rPr lang="en-US" sz="2400" dirty="0"/>
              <a:t>e.g., word2vec [</a:t>
            </a:r>
            <a:r>
              <a:rPr lang="en-US" sz="2400" dirty="0" err="1"/>
              <a:t>Mikolov</a:t>
            </a:r>
            <a:r>
              <a:rPr lang="en-US" sz="2400" dirty="0"/>
              <a:t> et al., 2013; Pennington</a:t>
            </a:r>
            <a:br>
              <a:rPr lang="en-US" sz="2400" dirty="0"/>
            </a:br>
            <a:r>
              <a:rPr lang="en-US" sz="2400" dirty="0"/>
              <a:t>et al., 2014], doc2vec [</a:t>
            </a:r>
            <a:r>
              <a:rPr lang="en-US" sz="2400" dirty="0" err="1"/>
              <a:t>Le&amp;Mikolove</a:t>
            </a:r>
            <a:r>
              <a:rPr lang="en-US" sz="2400" dirty="0"/>
              <a:t>, 2014], sentence-</a:t>
            </a:r>
            <a:br>
              <a:rPr lang="en-US" sz="2400" dirty="0"/>
            </a:br>
            <a:r>
              <a:rPr lang="en-US" sz="2400" dirty="0"/>
              <a:t>to-</a:t>
            </a:r>
            <a:r>
              <a:rPr lang="en-US" sz="2400" dirty="0" err="1"/>
              <a:t>vec</a:t>
            </a:r>
            <a:r>
              <a:rPr lang="en-US" sz="2400" dirty="0"/>
              <a:t> [Hill et al., 2016 and ref’s therein]</a:t>
            </a:r>
          </a:p>
          <a:p>
            <a:r>
              <a:rPr lang="en-US" dirty="0"/>
              <a:t>Then, similar input n-grams lead to similar output: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CE6F1D95-AEA5-464C-8B50-D6A3F910D871}"/>
              </a:ext>
            </a:extLst>
          </p:cNvPr>
          <p:cNvSpPr/>
          <p:nvPr/>
        </p:nvSpPr>
        <p:spPr>
          <a:xfrm>
            <a:off x="8780545" y="4793077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4F907A-49B1-1C48-AC98-F5016FCC0B03}"/>
              </a:ext>
            </a:extLst>
          </p:cNvPr>
          <p:cNvSpPr/>
          <p:nvPr/>
        </p:nvSpPr>
        <p:spPr>
          <a:xfrm>
            <a:off x="9680577" y="1719769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0CF941-671C-FE42-8EEB-6728BDBA9B6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223000" y="2616200"/>
            <a:ext cx="2584327" cy="220365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6B302D-3DBC-E546-883B-BBF7FDD1F918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7932923" y="1811209"/>
            <a:ext cx="1747654" cy="5577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AF9D0984-42B9-644F-AFFD-6BF7EED717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9963" y="5173318"/>
            <a:ext cx="6045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3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N-Gram Language Model</a:t>
            </a:r>
            <a:endParaRPr lang="en-US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CC14879B-8D77-2648-91F2-E43EBB4B5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Training examples</a:t>
            </a:r>
          </a:p>
          <a:p>
            <a:pPr lvl="1"/>
            <a:r>
              <a:rPr lang="en-US"/>
              <a:t>there are </a:t>
            </a:r>
            <a:r>
              <a:rPr lang="en-US" b="1">
                <a:solidFill>
                  <a:schemeClr val="accent2"/>
                </a:solidFill>
              </a:rPr>
              <a:t>three</a:t>
            </a:r>
            <a:r>
              <a:rPr lang="en-US"/>
              <a:t> </a:t>
            </a:r>
            <a:r>
              <a:rPr lang="en-US" b="1">
                <a:solidFill>
                  <a:schemeClr val="accent1"/>
                </a:solidFill>
              </a:rPr>
              <a:t>teams</a:t>
            </a:r>
            <a:r>
              <a:rPr lang="en-US"/>
              <a:t> left for qualification.</a:t>
            </a:r>
          </a:p>
          <a:p>
            <a:pPr lvl="1"/>
            <a:r>
              <a:rPr lang="en-US" b="1">
                <a:solidFill>
                  <a:schemeClr val="accent6"/>
                </a:solidFill>
              </a:rPr>
              <a:t>four</a:t>
            </a:r>
            <a:r>
              <a:rPr lang="en-US"/>
              <a:t> </a:t>
            </a:r>
            <a:r>
              <a:rPr lang="en-US" b="1">
                <a:solidFill>
                  <a:schemeClr val="accent1"/>
                </a:solidFill>
              </a:rPr>
              <a:t>teams</a:t>
            </a:r>
            <a:r>
              <a:rPr lang="en-US"/>
              <a:t> have passed the first round.</a:t>
            </a:r>
          </a:p>
          <a:p>
            <a:pPr lvl="1"/>
            <a:r>
              <a:rPr lang="en-US" b="1">
                <a:solidFill>
                  <a:schemeClr val="accent6"/>
                </a:solidFill>
              </a:rPr>
              <a:t>four</a:t>
            </a:r>
            <a:r>
              <a:rPr lang="en-US"/>
              <a:t> </a:t>
            </a:r>
            <a:r>
              <a:rPr lang="en-US" b="1">
                <a:solidFill>
                  <a:srgbClr val="7030A0"/>
                </a:solidFill>
              </a:rPr>
              <a:t>groups</a:t>
            </a:r>
            <a:r>
              <a:rPr lang="en-US"/>
              <a:t> are playing in the field. </a:t>
            </a:r>
          </a:p>
          <a:p>
            <a:r>
              <a:rPr lang="en-US"/>
              <a:t>Q: how likely is “groups” followed by “three”?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CE6F1D95-AEA5-464C-8B50-D6A3F910D871}"/>
              </a:ext>
            </a:extLst>
          </p:cNvPr>
          <p:cNvSpPr/>
          <p:nvPr/>
        </p:nvSpPr>
        <p:spPr>
          <a:xfrm>
            <a:off x="8780545" y="4793077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4F907A-49B1-1C48-AC98-F5016FCC0B03}"/>
              </a:ext>
            </a:extLst>
          </p:cNvPr>
          <p:cNvSpPr/>
          <p:nvPr/>
        </p:nvSpPr>
        <p:spPr>
          <a:xfrm>
            <a:off x="9680577" y="1719769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A79221CD-6448-D64C-94E8-ABA1724819F2}"/>
              </a:ext>
            </a:extLst>
          </p:cNvPr>
          <p:cNvSpPr/>
          <p:nvPr/>
        </p:nvSpPr>
        <p:spPr>
          <a:xfrm>
            <a:off x="3238499" y="4735787"/>
            <a:ext cx="1943100" cy="114412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3DCA05-07F6-0A49-BAA6-D1BC305C072E}"/>
              </a:ext>
            </a:extLst>
          </p:cNvPr>
          <p:cNvSpPr txBox="1"/>
          <p:nvPr/>
        </p:nvSpPr>
        <p:spPr>
          <a:xfrm>
            <a:off x="2646288" y="4263865"/>
            <a:ext cx="3127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Continuous vector space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0A3BDE-2DC0-CC43-B30E-B69B8100235E}"/>
              </a:ext>
            </a:extLst>
          </p:cNvPr>
          <p:cNvSpPr txBox="1"/>
          <p:nvPr/>
        </p:nvSpPr>
        <p:spPr>
          <a:xfrm>
            <a:off x="1493994" y="4793077"/>
            <a:ext cx="84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three</a:t>
            </a:r>
            <a:endParaRPr 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5CA096-E246-FB42-B7DA-CD0B6CBD9542}"/>
              </a:ext>
            </a:extLst>
          </p:cNvPr>
          <p:cNvSpPr txBox="1"/>
          <p:nvPr/>
        </p:nvSpPr>
        <p:spPr>
          <a:xfrm>
            <a:off x="6197600" y="4851400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teams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DA3E0D-F800-B646-BA88-6EBC7D118D68}"/>
              </a:ext>
            </a:extLst>
          </p:cNvPr>
          <p:cNvSpPr txBox="1"/>
          <p:nvPr/>
        </p:nvSpPr>
        <p:spPr>
          <a:xfrm>
            <a:off x="6184900" y="5524500"/>
            <a:ext cx="1093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groups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70983C-4AB9-574A-83E4-4DCBFFAB67B6}"/>
              </a:ext>
            </a:extLst>
          </p:cNvPr>
          <p:cNvSpPr txBox="1"/>
          <p:nvPr/>
        </p:nvSpPr>
        <p:spPr>
          <a:xfrm>
            <a:off x="1701800" y="5511800"/>
            <a:ext cx="716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four</a:t>
            </a:r>
            <a:endParaRPr lang="en-US" sz="24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DF70352-E83F-BE4F-B76B-913F09FB21A3}"/>
              </a:ext>
            </a:extLst>
          </p:cNvPr>
          <p:cNvCxnSpPr/>
          <p:nvPr/>
        </p:nvCxnSpPr>
        <p:spPr>
          <a:xfrm>
            <a:off x="2418471" y="4975957"/>
            <a:ext cx="1607429" cy="2787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3CBC13-F5ED-E84F-9CBF-B1DADF752D4F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4025900" y="5082233"/>
            <a:ext cx="2171700" cy="1827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F0EFE4-7BFE-4A46-8C85-B26FDF287322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2418471" y="5291127"/>
            <a:ext cx="1607429" cy="4515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C532B1-EA64-2C43-9977-EBEE41ACA4F9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4019805" y="5307850"/>
            <a:ext cx="2165095" cy="4474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0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6" grpId="0"/>
      <p:bldP spid="5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N-Gram Language Model</a:t>
            </a:r>
            <a:endParaRPr lang="en-US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CC14879B-8D77-2648-91F2-E43EBB4B5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all n-grams from the corpus.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Shuffle all the n-grams to build a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the neural n-gram language model using</a:t>
            </a:r>
            <a:br>
              <a:rPr lang="en-US" dirty="0"/>
            </a:br>
            <a:r>
              <a:rPr lang="en-US" dirty="0"/>
              <a:t>stochastic gradient descent on minibatches </a:t>
            </a:r>
            <a:br>
              <a:rPr lang="en-US" dirty="0"/>
            </a:br>
            <a:r>
              <a:rPr lang="en-US" dirty="0"/>
              <a:t>containing 100-1000 n-grams.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Early-stop based on the validation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Report perplexity on the test 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CE6F1D95-AEA5-464C-8B50-D6A3F910D871}"/>
              </a:ext>
            </a:extLst>
          </p:cNvPr>
          <p:cNvSpPr/>
          <p:nvPr/>
        </p:nvSpPr>
        <p:spPr>
          <a:xfrm>
            <a:off x="8780545" y="4793077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4F907A-49B1-1C48-AC98-F5016FCC0B03}"/>
              </a:ext>
            </a:extLst>
          </p:cNvPr>
          <p:cNvSpPr/>
          <p:nvPr/>
        </p:nvSpPr>
        <p:spPr>
          <a:xfrm>
            <a:off x="9680577" y="1719769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80813DD-E503-A842-B09F-9C6C67F34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0704" y="5642781"/>
            <a:ext cx="5689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4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context size </a:t>
            </a:r>
            <a:br>
              <a:rPr lang="en-US" dirty="0"/>
            </a:br>
            <a:r>
              <a:rPr lang="en-US" dirty="0"/>
              <a:t>– Convolutional Language Models 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Kalchbrenner</a:t>
            </a:r>
            <a:r>
              <a:rPr lang="en-US" sz="3600" dirty="0"/>
              <a:t> et al., 2015; Dauphin et al., 2016]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581"/>
            <a:ext cx="10515600" cy="4351338"/>
          </a:xfrm>
        </p:spPr>
        <p:txBody>
          <a:bodyPr/>
          <a:lstStyle/>
          <a:p>
            <a:r>
              <a:rPr lang="en-US" dirty="0"/>
              <a:t>Dilated convolution to rapidly increase the window size</a:t>
            </a:r>
          </a:p>
          <a:p>
            <a:pPr lvl="1"/>
            <a:r>
              <a:rPr lang="en-US" dirty="0"/>
              <a:t>Exponential-growth of the window by introducing a multiplicative factor</a:t>
            </a:r>
          </a:p>
          <a:p>
            <a:pPr lvl="1"/>
            <a:r>
              <a:rPr lang="en-US" dirty="0"/>
              <a:t>By carefully selecting the multiplicative factor, no loss in the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51655-DBAA-E94F-8585-72988C4D7055}"/>
              </a:ext>
            </a:extLst>
          </p:cNvPr>
          <p:cNvSpPr>
            <a:spLocks noChangeAspect="1"/>
          </p:cNvSpPr>
          <p:nvPr/>
        </p:nvSpPr>
        <p:spPr>
          <a:xfrm>
            <a:off x="3427614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0380E-A8AC-BF46-81AF-A8B949CAF59C}"/>
              </a:ext>
            </a:extLst>
          </p:cNvPr>
          <p:cNvSpPr>
            <a:spLocks noChangeAspect="1"/>
          </p:cNvSpPr>
          <p:nvPr/>
        </p:nvSpPr>
        <p:spPr>
          <a:xfrm>
            <a:off x="3818357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76D79-3578-2446-8308-4CC193605D0B}"/>
              </a:ext>
            </a:extLst>
          </p:cNvPr>
          <p:cNvSpPr>
            <a:spLocks noChangeAspect="1"/>
          </p:cNvSpPr>
          <p:nvPr/>
        </p:nvSpPr>
        <p:spPr>
          <a:xfrm>
            <a:off x="4209099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218630-BF87-224E-BD9B-8D1D87A69594}"/>
              </a:ext>
            </a:extLst>
          </p:cNvPr>
          <p:cNvSpPr>
            <a:spLocks noChangeAspect="1"/>
          </p:cNvSpPr>
          <p:nvPr/>
        </p:nvSpPr>
        <p:spPr>
          <a:xfrm>
            <a:off x="4599842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ACE0F-7E0D-0146-BA5D-15694A2B9AA4}"/>
              </a:ext>
            </a:extLst>
          </p:cNvPr>
          <p:cNvSpPr>
            <a:spLocks noChangeAspect="1"/>
          </p:cNvSpPr>
          <p:nvPr/>
        </p:nvSpPr>
        <p:spPr>
          <a:xfrm>
            <a:off x="4990585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D2B09-96F7-7E42-8F0D-EBE82AD34478}"/>
              </a:ext>
            </a:extLst>
          </p:cNvPr>
          <p:cNvSpPr>
            <a:spLocks noChangeAspect="1"/>
          </p:cNvSpPr>
          <p:nvPr/>
        </p:nvSpPr>
        <p:spPr>
          <a:xfrm>
            <a:off x="5381328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D5DFF-E36C-F947-AD6D-463F4875F83E}"/>
              </a:ext>
            </a:extLst>
          </p:cNvPr>
          <p:cNvSpPr>
            <a:spLocks noChangeAspect="1"/>
          </p:cNvSpPr>
          <p:nvPr/>
        </p:nvSpPr>
        <p:spPr>
          <a:xfrm>
            <a:off x="5772070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CFC75-A777-3145-94B9-097DAAD4B449}"/>
              </a:ext>
            </a:extLst>
          </p:cNvPr>
          <p:cNvSpPr>
            <a:spLocks noChangeAspect="1"/>
          </p:cNvSpPr>
          <p:nvPr/>
        </p:nvSpPr>
        <p:spPr>
          <a:xfrm>
            <a:off x="6162813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3526B4-4566-B44E-8960-7D71BD0A3906}"/>
              </a:ext>
            </a:extLst>
          </p:cNvPr>
          <p:cNvSpPr>
            <a:spLocks noChangeAspect="1"/>
          </p:cNvSpPr>
          <p:nvPr/>
        </p:nvSpPr>
        <p:spPr>
          <a:xfrm>
            <a:off x="6553556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9A222-313C-374B-8F1C-A898B800B240}"/>
              </a:ext>
            </a:extLst>
          </p:cNvPr>
          <p:cNvSpPr>
            <a:spLocks noChangeAspect="1"/>
          </p:cNvSpPr>
          <p:nvPr/>
        </p:nvSpPr>
        <p:spPr>
          <a:xfrm>
            <a:off x="6944299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CB076-B57B-2045-908D-71E5C6534CF8}"/>
              </a:ext>
            </a:extLst>
          </p:cNvPr>
          <p:cNvSpPr>
            <a:spLocks noChangeAspect="1"/>
          </p:cNvSpPr>
          <p:nvPr/>
        </p:nvSpPr>
        <p:spPr>
          <a:xfrm>
            <a:off x="7335041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B678E-D6D5-D74B-A917-B5E3B881761B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576699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D3F0CB-480B-6A41-BA66-F17ED592964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185956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12D0FD-A5B6-1E43-8543-ABEBEC645C28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576699" y="4757970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1795EB-9F20-AE40-A4DE-734C1C1AF1A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576699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38BCAE-5E70-6E46-8DA1-A62408F50A7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967442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C3B01E-3647-6546-95C4-B25E3C109F8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967442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260DD4-1D3F-804D-8BD2-1D4A1730035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185956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6AED7B-6F9F-DE4E-A9AC-3EC0B0EA14A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185956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70E3D0-96D5-614B-85D2-6F94F8CFBC4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95214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37525AC-1D83-0840-B53B-150787AED8F0}"/>
              </a:ext>
            </a:extLst>
          </p:cNvPr>
          <p:cNvCxnSpPr>
            <a:cxnSpLocks/>
          </p:cNvCxnSpPr>
          <p:nvPr/>
        </p:nvCxnSpPr>
        <p:spPr>
          <a:xfrm flipH="1" flipV="1">
            <a:off x="4795212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129BF2-DE02-0E40-B1BC-89132982E181}"/>
              </a:ext>
            </a:extLst>
          </p:cNvPr>
          <p:cNvCxnSpPr>
            <a:cxnSpLocks/>
          </p:cNvCxnSpPr>
          <p:nvPr/>
        </p:nvCxnSpPr>
        <p:spPr>
          <a:xfrm flipV="1">
            <a:off x="4795212" y="4757970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FD9C704-1D46-4546-9B6A-2CC9620CB607}"/>
              </a:ext>
            </a:extLst>
          </p:cNvPr>
          <p:cNvCxnSpPr>
            <a:cxnSpLocks/>
          </p:cNvCxnSpPr>
          <p:nvPr/>
        </p:nvCxnSpPr>
        <p:spPr>
          <a:xfrm flipV="1">
            <a:off x="4404470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9F0532B-AFA5-724A-8B66-A546DFC6F50A}"/>
              </a:ext>
            </a:extLst>
          </p:cNvPr>
          <p:cNvCxnSpPr>
            <a:cxnSpLocks/>
          </p:cNvCxnSpPr>
          <p:nvPr/>
        </p:nvCxnSpPr>
        <p:spPr>
          <a:xfrm flipH="1" flipV="1">
            <a:off x="4404468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32F7CF-EB0E-B341-9A06-F4A8EADC8471}"/>
              </a:ext>
            </a:extLst>
          </p:cNvPr>
          <p:cNvCxnSpPr>
            <a:cxnSpLocks/>
          </p:cNvCxnSpPr>
          <p:nvPr/>
        </p:nvCxnSpPr>
        <p:spPr>
          <a:xfrm flipV="1">
            <a:off x="4404468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75CFDE-AA2B-F74A-AAAB-1155928E63D8}"/>
              </a:ext>
            </a:extLst>
          </p:cNvPr>
          <p:cNvCxnSpPr>
            <a:cxnSpLocks/>
          </p:cNvCxnSpPr>
          <p:nvPr/>
        </p:nvCxnSpPr>
        <p:spPr>
          <a:xfrm flipV="1">
            <a:off x="4013726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E78507-D330-0041-82A6-D04AA5F77006}"/>
              </a:ext>
            </a:extLst>
          </p:cNvPr>
          <p:cNvCxnSpPr>
            <a:cxnSpLocks/>
          </p:cNvCxnSpPr>
          <p:nvPr/>
        </p:nvCxnSpPr>
        <p:spPr>
          <a:xfrm flipH="1" flipV="1">
            <a:off x="4013724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D7D8B5-542C-B940-A6C4-9AD70315D187}"/>
              </a:ext>
            </a:extLst>
          </p:cNvPr>
          <p:cNvCxnSpPr>
            <a:cxnSpLocks/>
          </p:cNvCxnSpPr>
          <p:nvPr/>
        </p:nvCxnSpPr>
        <p:spPr>
          <a:xfrm flipV="1">
            <a:off x="4013724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D25D1C-DF60-FA4A-91D2-60EA5D05C97D}"/>
              </a:ext>
            </a:extLst>
          </p:cNvPr>
          <p:cNvCxnSpPr>
            <a:cxnSpLocks/>
          </p:cNvCxnSpPr>
          <p:nvPr/>
        </p:nvCxnSpPr>
        <p:spPr>
          <a:xfrm flipV="1">
            <a:off x="3622982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5F34EC4-790D-D542-8C91-99B0DC5F3B1A}"/>
              </a:ext>
            </a:extLst>
          </p:cNvPr>
          <p:cNvCxnSpPr>
            <a:cxnSpLocks/>
          </p:cNvCxnSpPr>
          <p:nvPr/>
        </p:nvCxnSpPr>
        <p:spPr>
          <a:xfrm flipH="1" flipV="1">
            <a:off x="6358183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97F5145-E338-1C49-8E73-FAE963DEE42D}"/>
              </a:ext>
            </a:extLst>
          </p:cNvPr>
          <p:cNvCxnSpPr>
            <a:cxnSpLocks/>
          </p:cNvCxnSpPr>
          <p:nvPr/>
        </p:nvCxnSpPr>
        <p:spPr>
          <a:xfrm flipV="1">
            <a:off x="6358183" y="4757970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74F7448-969E-A247-8716-4F1551794975}"/>
              </a:ext>
            </a:extLst>
          </p:cNvPr>
          <p:cNvCxnSpPr>
            <a:cxnSpLocks/>
          </p:cNvCxnSpPr>
          <p:nvPr/>
        </p:nvCxnSpPr>
        <p:spPr>
          <a:xfrm flipV="1">
            <a:off x="5967441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A4EFFB-AEEF-2C45-A73B-22D8F97111F3}"/>
              </a:ext>
            </a:extLst>
          </p:cNvPr>
          <p:cNvCxnSpPr>
            <a:cxnSpLocks/>
          </p:cNvCxnSpPr>
          <p:nvPr/>
        </p:nvCxnSpPr>
        <p:spPr>
          <a:xfrm flipH="1" flipV="1">
            <a:off x="6748924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E98587-7D80-2746-B227-8AB5146EBE2F}"/>
              </a:ext>
            </a:extLst>
          </p:cNvPr>
          <p:cNvCxnSpPr>
            <a:cxnSpLocks/>
          </p:cNvCxnSpPr>
          <p:nvPr/>
        </p:nvCxnSpPr>
        <p:spPr>
          <a:xfrm flipV="1">
            <a:off x="6748924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CD9038-95C4-0947-A755-F148DB794E00}"/>
              </a:ext>
            </a:extLst>
          </p:cNvPr>
          <p:cNvCxnSpPr>
            <a:cxnSpLocks/>
          </p:cNvCxnSpPr>
          <p:nvPr/>
        </p:nvCxnSpPr>
        <p:spPr>
          <a:xfrm flipV="1">
            <a:off x="6358182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4C7678-7C70-DB40-B8F8-774C0EAA98D0}"/>
              </a:ext>
            </a:extLst>
          </p:cNvPr>
          <p:cNvCxnSpPr>
            <a:cxnSpLocks/>
          </p:cNvCxnSpPr>
          <p:nvPr/>
        </p:nvCxnSpPr>
        <p:spPr>
          <a:xfrm flipH="1" flipV="1">
            <a:off x="7139665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43FB81-33A5-0C4F-83AF-DFF10A8D32A0}"/>
              </a:ext>
            </a:extLst>
          </p:cNvPr>
          <p:cNvCxnSpPr>
            <a:cxnSpLocks/>
          </p:cNvCxnSpPr>
          <p:nvPr/>
        </p:nvCxnSpPr>
        <p:spPr>
          <a:xfrm flipV="1">
            <a:off x="7139665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2C4A9-77BE-1D42-8E63-39456DD8BA11}"/>
              </a:ext>
            </a:extLst>
          </p:cNvPr>
          <p:cNvCxnSpPr>
            <a:cxnSpLocks/>
          </p:cNvCxnSpPr>
          <p:nvPr/>
        </p:nvCxnSpPr>
        <p:spPr>
          <a:xfrm flipV="1">
            <a:off x="6748923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B4044C5-D3BF-AD4E-B8A2-BFDF71FE7017}"/>
              </a:ext>
            </a:extLst>
          </p:cNvPr>
          <p:cNvSpPr>
            <a:spLocks noChangeAspect="1"/>
          </p:cNvSpPr>
          <p:nvPr/>
        </p:nvSpPr>
        <p:spPr>
          <a:xfrm>
            <a:off x="3427614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77AF95-A846-1C4A-A0A3-872B99482488}"/>
              </a:ext>
            </a:extLst>
          </p:cNvPr>
          <p:cNvSpPr>
            <a:spLocks noChangeAspect="1"/>
          </p:cNvSpPr>
          <p:nvPr/>
        </p:nvSpPr>
        <p:spPr>
          <a:xfrm>
            <a:off x="3818357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F1DA5A-29F5-D64A-80B4-100787F0AA36}"/>
              </a:ext>
            </a:extLst>
          </p:cNvPr>
          <p:cNvSpPr>
            <a:spLocks noChangeAspect="1"/>
          </p:cNvSpPr>
          <p:nvPr/>
        </p:nvSpPr>
        <p:spPr>
          <a:xfrm>
            <a:off x="4209099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BF2F86F-8A47-294A-B52A-2CF02BE719FD}"/>
              </a:ext>
            </a:extLst>
          </p:cNvPr>
          <p:cNvSpPr>
            <a:spLocks noChangeAspect="1"/>
          </p:cNvSpPr>
          <p:nvPr/>
        </p:nvSpPr>
        <p:spPr>
          <a:xfrm>
            <a:off x="4599842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6B6D58-DF97-3948-9E70-5E0F0049FB8B}"/>
              </a:ext>
            </a:extLst>
          </p:cNvPr>
          <p:cNvSpPr>
            <a:spLocks noChangeAspect="1"/>
          </p:cNvSpPr>
          <p:nvPr/>
        </p:nvSpPr>
        <p:spPr>
          <a:xfrm>
            <a:off x="4990585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0AABEB4-FB41-654F-8198-A95F18155652}"/>
              </a:ext>
            </a:extLst>
          </p:cNvPr>
          <p:cNvSpPr>
            <a:spLocks noChangeAspect="1"/>
          </p:cNvSpPr>
          <p:nvPr/>
        </p:nvSpPr>
        <p:spPr>
          <a:xfrm>
            <a:off x="5381328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1070C4A-8F8C-DD4E-B67E-2648B3F1EA49}"/>
              </a:ext>
            </a:extLst>
          </p:cNvPr>
          <p:cNvSpPr>
            <a:spLocks noChangeAspect="1"/>
          </p:cNvSpPr>
          <p:nvPr/>
        </p:nvSpPr>
        <p:spPr>
          <a:xfrm>
            <a:off x="5772070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DF45A85-A0F3-354C-8084-B958E08A238A}"/>
              </a:ext>
            </a:extLst>
          </p:cNvPr>
          <p:cNvSpPr>
            <a:spLocks noChangeAspect="1"/>
          </p:cNvSpPr>
          <p:nvPr/>
        </p:nvSpPr>
        <p:spPr>
          <a:xfrm>
            <a:off x="6162813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DF66A5-4F50-1C41-9675-6A052406BF51}"/>
              </a:ext>
            </a:extLst>
          </p:cNvPr>
          <p:cNvSpPr>
            <a:spLocks noChangeAspect="1"/>
          </p:cNvSpPr>
          <p:nvPr/>
        </p:nvSpPr>
        <p:spPr>
          <a:xfrm>
            <a:off x="6553556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1CB600-B8B8-944E-B108-7A0F93007BEF}"/>
              </a:ext>
            </a:extLst>
          </p:cNvPr>
          <p:cNvSpPr>
            <a:spLocks noChangeAspect="1"/>
          </p:cNvSpPr>
          <p:nvPr/>
        </p:nvSpPr>
        <p:spPr>
          <a:xfrm>
            <a:off x="6944299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10EAAD-F265-554A-BA1A-0EC8E1AC5537}"/>
              </a:ext>
            </a:extLst>
          </p:cNvPr>
          <p:cNvSpPr>
            <a:spLocks noChangeAspect="1"/>
          </p:cNvSpPr>
          <p:nvPr/>
        </p:nvSpPr>
        <p:spPr>
          <a:xfrm>
            <a:off x="7335041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B28732-9D78-2A4B-B88A-182B59824EB4}"/>
              </a:ext>
            </a:extLst>
          </p:cNvPr>
          <p:cNvCxnSpPr>
            <a:cxnSpLocks/>
          </p:cNvCxnSpPr>
          <p:nvPr/>
        </p:nvCxnSpPr>
        <p:spPr>
          <a:xfrm flipH="1" flipV="1">
            <a:off x="3622976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FE03EDB-9C12-F248-A749-002DD863100E}"/>
              </a:ext>
            </a:extLst>
          </p:cNvPr>
          <p:cNvCxnSpPr>
            <a:cxnSpLocks/>
          </p:cNvCxnSpPr>
          <p:nvPr/>
        </p:nvCxnSpPr>
        <p:spPr>
          <a:xfrm flipV="1">
            <a:off x="3622976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FDC38B7-5FB4-2E42-84EF-0B12610278D9}"/>
              </a:ext>
            </a:extLst>
          </p:cNvPr>
          <p:cNvCxnSpPr>
            <a:cxnSpLocks/>
          </p:cNvCxnSpPr>
          <p:nvPr/>
        </p:nvCxnSpPr>
        <p:spPr>
          <a:xfrm flipV="1">
            <a:off x="3232234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EDF34D2-E0A6-5649-B58A-5EE7CC015F05}"/>
              </a:ext>
            </a:extLst>
          </p:cNvPr>
          <p:cNvCxnSpPr>
            <a:cxnSpLocks/>
          </p:cNvCxnSpPr>
          <p:nvPr/>
        </p:nvCxnSpPr>
        <p:spPr>
          <a:xfrm flipH="1" flipV="1">
            <a:off x="7530402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2D13A0D-1A18-E74D-8C44-7631FFBDAB8C}"/>
              </a:ext>
            </a:extLst>
          </p:cNvPr>
          <p:cNvCxnSpPr>
            <a:cxnSpLocks/>
          </p:cNvCxnSpPr>
          <p:nvPr/>
        </p:nvCxnSpPr>
        <p:spPr>
          <a:xfrm flipV="1">
            <a:off x="7530402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81B795D-F50E-0E46-8B2E-5CAD6E4FE68C}"/>
              </a:ext>
            </a:extLst>
          </p:cNvPr>
          <p:cNvCxnSpPr>
            <a:cxnSpLocks/>
          </p:cNvCxnSpPr>
          <p:nvPr/>
        </p:nvCxnSpPr>
        <p:spPr>
          <a:xfrm flipV="1">
            <a:off x="7139660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F59EFEF4-EC0D-F640-9E72-3B65B1591755}"/>
              </a:ext>
            </a:extLst>
          </p:cNvPr>
          <p:cNvSpPr>
            <a:spLocks noChangeAspect="1"/>
          </p:cNvSpPr>
          <p:nvPr/>
        </p:nvSpPr>
        <p:spPr>
          <a:xfrm>
            <a:off x="3036858" y="526856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9B21FB3-2339-644B-B827-F508B852939C}"/>
              </a:ext>
            </a:extLst>
          </p:cNvPr>
          <p:cNvSpPr>
            <a:spLocks noChangeAspect="1"/>
          </p:cNvSpPr>
          <p:nvPr/>
        </p:nvSpPr>
        <p:spPr>
          <a:xfrm>
            <a:off x="7723414" y="526856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F987D18-755B-CE4D-A1A3-5103ECEE9B73}"/>
              </a:ext>
            </a:extLst>
          </p:cNvPr>
          <p:cNvSpPr>
            <a:spLocks noChangeAspect="1"/>
          </p:cNvSpPr>
          <p:nvPr/>
        </p:nvSpPr>
        <p:spPr>
          <a:xfrm>
            <a:off x="3036858" y="4378719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7CF92B4-47ED-B34D-A1C1-20280C95C5FE}"/>
              </a:ext>
            </a:extLst>
          </p:cNvPr>
          <p:cNvSpPr>
            <a:spLocks noChangeAspect="1"/>
          </p:cNvSpPr>
          <p:nvPr/>
        </p:nvSpPr>
        <p:spPr>
          <a:xfrm>
            <a:off x="2646102" y="4378719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5F15829-CA82-CE45-96E3-C7AAAF19F8D9}"/>
              </a:ext>
            </a:extLst>
          </p:cNvPr>
          <p:cNvSpPr>
            <a:spLocks noChangeAspect="1"/>
          </p:cNvSpPr>
          <p:nvPr/>
        </p:nvSpPr>
        <p:spPr>
          <a:xfrm>
            <a:off x="8116508" y="4374119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447449-F026-A94D-8469-13CA75B53BDB}"/>
              </a:ext>
            </a:extLst>
          </p:cNvPr>
          <p:cNvSpPr>
            <a:spLocks noChangeAspect="1"/>
          </p:cNvSpPr>
          <p:nvPr/>
        </p:nvSpPr>
        <p:spPr>
          <a:xfrm>
            <a:off x="7725752" y="4374119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22AB8C8-2D2A-2A4B-9333-85CBE5B28BF4}"/>
              </a:ext>
            </a:extLst>
          </p:cNvPr>
          <p:cNvSpPr>
            <a:spLocks noChangeAspect="1"/>
          </p:cNvSpPr>
          <p:nvPr/>
        </p:nvSpPr>
        <p:spPr>
          <a:xfrm>
            <a:off x="3427604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9B31EDE-C4E5-674E-AF08-83AFB4568789}"/>
              </a:ext>
            </a:extLst>
          </p:cNvPr>
          <p:cNvSpPr>
            <a:spLocks noChangeAspect="1"/>
          </p:cNvSpPr>
          <p:nvPr/>
        </p:nvSpPr>
        <p:spPr>
          <a:xfrm>
            <a:off x="3818347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E0EA08E-583A-834A-98A3-DA4785093F9C}"/>
              </a:ext>
            </a:extLst>
          </p:cNvPr>
          <p:cNvSpPr>
            <a:spLocks noChangeAspect="1"/>
          </p:cNvSpPr>
          <p:nvPr/>
        </p:nvSpPr>
        <p:spPr>
          <a:xfrm>
            <a:off x="4209089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E1C19D1-D5E4-184F-859A-168B8A8D942B}"/>
              </a:ext>
            </a:extLst>
          </p:cNvPr>
          <p:cNvSpPr>
            <a:spLocks noChangeAspect="1"/>
          </p:cNvSpPr>
          <p:nvPr/>
        </p:nvSpPr>
        <p:spPr>
          <a:xfrm>
            <a:off x="4599832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E10CE01-279D-0E4F-B59B-36ED946E4639}"/>
              </a:ext>
            </a:extLst>
          </p:cNvPr>
          <p:cNvSpPr>
            <a:spLocks noChangeAspect="1"/>
          </p:cNvSpPr>
          <p:nvPr/>
        </p:nvSpPr>
        <p:spPr>
          <a:xfrm>
            <a:off x="4990575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0E41B1-07AF-2C45-A21E-2CE1D9EC1AA6}"/>
              </a:ext>
            </a:extLst>
          </p:cNvPr>
          <p:cNvSpPr>
            <a:spLocks noChangeAspect="1"/>
          </p:cNvSpPr>
          <p:nvPr/>
        </p:nvSpPr>
        <p:spPr>
          <a:xfrm>
            <a:off x="5381318" y="3488876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A84932D-2086-8046-89A3-0928399A5AA7}"/>
              </a:ext>
            </a:extLst>
          </p:cNvPr>
          <p:cNvSpPr>
            <a:spLocks noChangeAspect="1"/>
          </p:cNvSpPr>
          <p:nvPr/>
        </p:nvSpPr>
        <p:spPr>
          <a:xfrm>
            <a:off x="5772060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DBA0492-5F12-F244-9EAF-163456F586BB}"/>
              </a:ext>
            </a:extLst>
          </p:cNvPr>
          <p:cNvSpPr>
            <a:spLocks noChangeAspect="1"/>
          </p:cNvSpPr>
          <p:nvPr/>
        </p:nvSpPr>
        <p:spPr>
          <a:xfrm>
            <a:off x="6162803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E4F9873-7A80-6C44-91AC-766683EF168D}"/>
              </a:ext>
            </a:extLst>
          </p:cNvPr>
          <p:cNvSpPr>
            <a:spLocks noChangeAspect="1"/>
          </p:cNvSpPr>
          <p:nvPr/>
        </p:nvSpPr>
        <p:spPr>
          <a:xfrm>
            <a:off x="6553546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4E68CB3-226D-354D-8677-7DEB7E962B4A}"/>
              </a:ext>
            </a:extLst>
          </p:cNvPr>
          <p:cNvSpPr>
            <a:spLocks noChangeAspect="1"/>
          </p:cNvSpPr>
          <p:nvPr/>
        </p:nvSpPr>
        <p:spPr>
          <a:xfrm>
            <a:off x="6944289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2D5BCF6-F782-6343-8585-8971BCA08C2C}"/>
              </a:ext>
            </a:extLst>
          </p:cNvPr>
          <p:cNvSpPr>
            <a:spLocks noChangeAspect="1"/>
          </p:cNvSpPr>
          <p:nvPr/>
        </p:nvSpPr>
        <p:spPr>
          <a:xfrm>
            <a:off x="7335031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CCD3505-923A-3B47-B0FE-115B5B0FD6DD}"/>
              </a:ext>
            </a:extLst>
          </p:cNvPr>
          <p:cNvCxnSpPr>
            <a:cxnSpLocks/>
            <a:stCxn id="72" idx="0"/>
            <a:endCxn id="93" idx="2"/>
          </p:cNvCxnSpPr>
          <p:nvPr/>
        </p:nvCxnSpPr>
        <p:spPr>
          <a:xfrm flipH="1" flipV="1">
            <a:off x="3622976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23FBC6-139C-5F4D-B2AA-83EF6F7BFC93}"/>
              </a:ext>
            </a:extLst>
          </p:cNvPr>
          <p:cNvCxnSpPr>
            <a:cxnSpLocks/>
            <a:stCxn id="90" idx="0"/>
            <a:endCxn id="93" idx="2"/>
          </p:cNvCxnSpPr>
          <p:nvPr/>
        </p:nvCxnSpPr>
        <p:spPr>
          <a:xfrm flipV="1">
            <a:off x="2841474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AC0AC73-3C0C-C14A-B852-AF3833FFCDB1}"/>
              </a:ext>
            </a:extLst>
          </p:cNvPr>
          <p:cNvCxnSpPr>
            <a:cxnSpLocks/>
          </p:cNvCxnSpPr>
          <p:nvPr/>
        </p:nvCxnSpPr>
        <p:spPr>
          <a:xfrm flipH="1" flipV="1">
            <a:off x="4009330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C82A606-1903-E34A-9B82-67E3B2D45AFA}"/>
              </a:ext>
            </a:extLst>
          </p:cNvPr>
          <p:cNvCxnSpPr>
            <a:cxnSpLocks/>
          </p:cNvCxnSpPr>
          <p:nvPr/>
        </p:nvCxnSpPr>
        <p:spPr>
          <a:xfrm flipV="1">
            <a:off x="3227828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54923F5-3CE1-0147-89DE-4CE2504C0619}"/>
              </a:ext>
            </a:extLst>
          </p:cNvPr>
          <p:cNvCxnSpPr>
            <a:cxnSpLocks/>
          </p:cNvCxnSpPr>
          <p:nvPr/>
        </p:nvCxnSpPr>
        <p:spPr>
          <a:xfrm flipH="1" flipV="1">
            <a:off x="4395684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5E3154-093C-5A40-975E-3D9EAC2461C0}"/>
              </a:ext>
            </a:extLst>
          </p:cNvPr>
          <p:cNvCxnSpPr>
            <a:cxnSpLocks/>
          </p:cNvCxnSpPr>
          <p:nvPr/>
        </p:nvCxnSpPr>
        <p:spPr>
          <a:xfrm flipV="1">
            <a:off x="3614182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936D3CE-CDC6-5547-ADB7-7121D90011B3}"/>
              </a:ext>
            </a:extLst>
          </p:cNvPr>
          <p:cNvCxnSpPr>
            <a:cxnSpLocks/>
          </p:cNvCxnSpPr>
          <p:nvPr/>
        </p:nvCxnSpPr>
        <p:spPr>
          <a:xfrm flipH="1" flipV="1">
            <a:off x="4782038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72C8AB3-14D7-7342-BDD4-BBBD2C693C11}"/>
              </a:ext>
            </a:extLst>
          </p:cNvPr>
          <p:cNvCxnSpPr>
            <a:cxnSpLocks/>
          </p:cNvCxnSpPr>
          <p:nvPr/>
        </p:nvCxnSpPr>
        <p:spPr>
          <a:xfrm flipV="1">
            <a:off x="4000536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5A7B34-B386-034A-A9D4-ADFEBBE0AF64}"/>
              </a:ext>
            </a:extLst>
          </p:cNvPr>
          <p:cNvCxnSpPr>
            <a:cxnSpLocks/>
          </p:cNvCxnSpPr>
          <p:nvPr/>
        </p:nvCxnSpPr>
        <p:spPr>
          <a:xfrm flipH="1" flipV="1">
            <a:off x="5168392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05DA8D8-5AE7-0A4A-A4E6-7E3BA4196D1E}"/>
              </a:ext>
            </a:extLst>
          </p:cNvPr>
          <p:cNvCxnSpPr>
            <a:cxnSpLocks/>
          </p:cNvCxnSpPr>
          <p:nvPr/>
        </p:nvCxnSpPr>
        <p:spPr>
          <a:xfrm flipV="1">
            <a:off x="4386890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D2B13F0-3D6B-2F48-A392-80B22AEEA29B}"/>
              </a:ext>
            </a:extLst>
          </p:cNvPr>
          <p:cNvCxnSpPr>
            <a:cxnSpLocks/>
          </p:cNvCxnSpPr>
          <p:nvPr/>
        </p:nvCxnSpPr>
        <p:spPr>
          <a:xfrm flipH="1" flipV="1">
            <a:off x="5554746" y="3868127"/>
            <a:ext cx="781495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739E8B8-C79B-6A49-BA3C-BD9A8D9F3E95}"/>
              </a:ext>
            </a:extLst>
          </p:cNvPr>
          <p:cNvCxnSpPr>
            <a:cxnSpLocks/>
          </p:cNvCxnSpPr>
          <p:nvPr/>
        </p:nvCxnSpPr>
        <p:spPr>
          <a:xfrm flipV="1">
            <a:off x="4773244" y="3868127"/>
            <a:ext cx="781502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6A27113-BD16-4C46-92EE-DB3ADF5EDDE6}"/>
              </a:ext>
            </a:extLst>
          </p:cNvPr>
          <p:cNvCxnSpPr>
            <a:cxnSpLocks/>
          </p:cNvCxnSpPr>
          <p:nvPr/>
        </p:nvCxnSpPr>
        <p:spPr>
          <a:xfrm flipH="1" flipV="1">
            <a:off x="5941100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22569F8-CEC2-4F47-A9AE-572B0497DE6F}"/>
              </a:ext>
            </a:extLst>
          </p:cNvPr>
          <p:cNvCxnSpPr>
            <a:cxnSpLocks/>
          </p:cNvCxnSpPr>
          <p:nvPr/>
        </p:nvCxnSpPr>
        <p:spPr>
          <a:xfrm flipV="1">
            <a:off x="5159598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67EDC1E-DF02-F94A-A968-572021456BA1}"/>
              </a:ext>
            </a:extLst>
          </p:cNvPr>
          <p:cNvCxnSpPr>
            <a:cxnSpLocks/>
          </p:cNvCxnSpPr>
          <p:nvPr/>
        </p:nvCxnSpPr>
        <p:spPr>
          <a:xfrm flipH="1" flipV="1">
            <a:off x="6327454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88F4032-8040-8642-A4CC-0306C9B9333A}"/>
              </a:ext>
            </a:extLst>
          </p:cNvPr>
          <p:cNvCxnSpPr>
            <a:cxnSpLocks/>
          </p:cNvCxnSpPr>
          <p:nvPr/>
        </p:nvCxnSpPr>
        <p:spPr>
          <a:xfrm flipV="1">
            <a:off x="5545952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C489DC-0CAC-AE47-A86D-10921A2D1CB2}"/>
              </a:ext>
            </a:extLst>
          </p:cNvPr>
          <p:cNvCxnSpPr>
            <a:cxnSpLocks/>
          </p:cNvCxnSpPr>
          <p:nvPr/>
        </p:nvCxnSpPr>
        <p:spPr>
          <a:xfrm flipH="1" flipV="1">
            <a:off x="6713808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0818F2B-38F8-7041-BA5C-01B00C52B314}"/>
              </a:ext>
            </a:extLst>
          </p:cNvPr>
          <p:cNvCxnSpPr>
            <a:cxnSpLocks/>
          </p:cNvCxnSpPr>
          <p:nvPr/>
        </p:nvCxnSpPr>
        <p:spPr>
          <a:xfrm flipV="1">
            <a:off x="5932306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73EA671-B836-1846-B559-CCFCF887173A}"/>
              </a:ext>
            </a:extLst>
          </p:cNvPr>
          <p:cNvCxnSpPr>
            <a:cxnSpLocks/>
          </p:cNvCxnSpPr>
          <p:nvPr/>
        </p:nvCxnSpPr>
        <p:spPr>
          <a:xfrm flipH="1" flipV="1">
            <a:off x="7100162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C14CB23-5E19-2D40-9627-697A04F364CF}"/>
              </a:ext>
            </a:extLst>
          </p:cNvPr>
          <p:cNvCxnSpPr>
            <a:cxnSpLocks/>
          </p:cNvCxnSpPr>
          <p:nvPr/>
        </p:nvCxnSpPr>
        <p:spPr>
          <a:xfrm flipV="1">
            <a:off x="6318660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ECC5773-6CE4-E541-98D8-31C08DD7F9E1}"/>
              </a:ext>
            </a:extLst>
          </p:cNvPr>
          <p:cNvCxnSpPr>
            <a:cxnSpLocks/>
          </p:cNvCxnSpPr>
          <p:nvPr/>
        </p:nvCxnSpPr>
        <p:spPr>
          <a:xfrm flipH="1" flipV="1">
            <a:off x="7486516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A46E781-7272-DE44-81BE-04151006213C}"/>
              </a:ext>
            </a:extLst>
          </p:cNvPr>
          <p:cNvCxnSpPr>
            <a:cxnSpLocks/>
          </p:cNvCxnSpPr>
          <p:nvPr/>
        </p:nvCxnSpPr>
        <p:spPr>
          <a:xfrm flipV="1">
            <a:off x="6705014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15B35862-66B6-3C41-91CE-F605C5524B52}"/>
              </a:ext>
            </a:extLst>
          </p:cNvPr>
          <p:cNvSpPr/>
          <p:nvPr/>
        </p:nvSpPr>
        <p:spPr>
          <a:xfrm>
            <a:off x="4535356" y="4340400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D0EE429-5416-3947-96EA-768313247A62}"/>
              </a:ext>
            </a:extLst>
          </p:cNvPr>
          <p:cNvCxnSpPr>
            <a:cxnSpLocks/>
            <a:stCxn id="70" idx="0"/>
            <a:endCxn id="93" idx="2"/>
          </p:cNvCxnSpPr>
          <p:nvPr/>
        </p:nvCxnSpPr>
        <p:spPr>
          <a:xfrm flipH="1" flipV="1">
            <a:off x="3622976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72B0856-CA9B-BC47-A6EC-BFA65C025670}"/>
              </a:ext>
            </a:extLst>
          </p:cNvPr>
          <p:cNvCxnSpPr>
            <a:cxnSpLocks/>
            <a:stCxn id="71" idx="0"/>
            <a:endCxn id="94" idx="2"/>
          </p:cNvCxnSpPr>
          <p:nvPr/>
        </p:nvCxnSpPr>
        <p:spPr>
          <a:xfrm flipH="1" flipV="1">
            <a:off x="4013719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3A98D2D-44BF-5B47-AADC-8C7C9D8B1A72}"/>
              </a:ext>
            </a:extLst>
          </p:cNvPr>
          <p:cNvCxnSpPr>
            <a:cxnSpLocks/>
            <a:stCxn id="72" idx="0"/>
            <a:endCxn id="95" idx="2"/>
          </p:cNvCxnSpPr>
          <p:nvPr/>
        </p:nvCxnSpPr>
        <p:spPr>
          <a:xfrm flipH="1" flipV="1">
            <a:off x="4404461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51B6E81-4CD9-0947-A584-75CFD35DE561}"/>
              </a:ext>
            </a:extLst>
          </p:cNvPr>
          <p:cNvCxnSpPr>
            <a:cxnSpLocks/>
          </p:cNvCxnSpPr>
          <p:nvPr/>
        </p:nvCxnSpPr>
        <p:spPr>
          <a:xfrm flipH="1" flipV="1">
            <a:off x="4795203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233F599-4897-4B4B-BEEA-FA3080ED5A9A}"/>
              </a:ext>
            </a:extLst>
          </p:cNvPr>
          <p:cNvCxnSpPr>
            <a:cxnSpLocks/>
          </p:cNvCxnSpPr>
          <p:nvPr/>
        </p:nvCxnSpPr>
        <p:spPr>
          <a:xfrm flipH="1" flipV="1">
            <a:off x="5185945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5B2E9FB-9AA1-C846-BB90-66DF5CA93AC8}"/>
              </a:ext>
            </a:extLst>
          </p:cNvPr>
          <p:cNvCxnSpPr>
            <a:cxnSpLocks/>
          </p:cNvCxnSpPr>
          <p:nvPr/>
        </p:nvCxnSpPr>
        <p:spPr>
          <a:xfrm flipH="1" flipV="1">
            <a:off x="5576687" y="3868127"/>
            <a:ext cx="1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7CA3C1E-AB23-B64A-BAFD-63DB220958AF}"/>
              </a:ext>
            </a:extLst>
          </p:cNvPr>
          <p:cNvCxnSpPr>
            <a:cxnSpLocks/>
          </p:cNvCxnSpPr>
          <p:nvPr/>
        </p:nvCxnSpPr>
        <p:spPr>
          <a:xfrm flipH="1" flipV="1">
            <a:off x="5967429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B5E0A70-AC84-3F4C-9A85-849FCFB3971F}"/>
              </a:ext>
            </a:extLst>
          </p:cNvPr>
          <p:cNvCxnSpPr>
            <a:cxnSpLocks/>
          </p:cNvCxnSpPr>
          <p:nvPr/>
        </p:nvCxnSpPr>
        <p:spPr>
          <a:xfrm flipH="1" flipV="1">
            <a:off x="6358171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A4CD739-E1B4-D04C-ADB5-1594D97A4A2B}"/>
              </a:ext>
            </a:extLst>
          </p:cNvPr>
          <p:cNvCxnSpPr>
            <a:cxnSpLocks/>
          </p:cNvCxnSpPr>
          <p:nvPr/>
        </p:nvCxnSpPr>
        <p:spPr>
          <a:xfrm flipH="1" flipV="1">
            <a:off x="6748913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FF39DDD-D3AB-3046-92E8-39A938BE4013}"/>
              </a:ext>
            </a:extLst>
          </p:cNvPr>
          <p:cNvCxnSpPr>
            <a:cxnSpLocks/>
          </p:cNvCxnSpPr>
          <p:nvPr/>
        </p:nvCxnSpPr>
        <p:spPr>
          <a:xfrm flipH="1" flipV="1">
            <a:off x="7139655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FCFC3C2-8478-1A41-A1C1-23D31FBA1897}"/>
              </a:ext>
            </a:extLst>
          </p:cNvPr>
          <p:cNvCxnSpPr>
            <a:cxnSpLocks/>
            <a:stCxn id="80" idx="0"/>
            <a:endCxn id="103" idx="2"/>
          </p:cNvCxnSpPr>
          <p:nvPr/>
        </p:nvCxnSpPr>
        <p:spPr>
          <a:xfrm flipH="1" flipV="1">
            <a:off x="7530403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E1A74886-ECEA-C848-8207-1CD491092E5C}"/>
              </a:ext>
            </a:extLst>
          </p:cNvPr>
          <p:cNvSpPr/>
          <p:nvPr/>
        </p:nvSpPr>
        <p:spPr>
          <a:xfrm>
            <a:off x="5322832" y="4325951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A30D9BD3-1F4A-7A45-A72B-B4E357472E48}"/>
              </a:ext>
            </a:extLst>
          </p:cNvPr>
          <p:cNvSpPr/>
          <p:nvPr/>
        </p:nvSpPr>
        <p:spPr>
          <a:xfrm>
            <a:off x="6110308" y="4311502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FE5B8316-F393-EF43-BB8A-D86331389C41}"/>
              </a:ext>
            </a:extLst>
          </p:cNvPr>
          <p:cNvSpPr/>
          <p:nvPr/>
        </p:nvSpPr>
        <p:spPr>
          <a:xfrm>
            <a:off x="4123810" y="5225376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413E8CD2-B7B3-2641-BFDF-887725EC2D83}"/>
              </a:ext>
            </a:extLst>
          </p:cNvPr>
          <p:cNvSpPr/>
          <p:nvPr/>
        </p:nvSpPr>
        <p:spPr>
          <a:xfrm>
            <a:off x="4930458" y="5220771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CDEC1598-F3AA-4349-9C09-C802F4867A53}"/>
              </a:ext>
            </a:extLst>
          </p:cNvPr>
          <p:cNvSpPr/>
          <p:nvPr/>
        </p:nvSpPr>
        <p:spPr>
          <a:xfrm>
            <a:off x="5700802" y="5228165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2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30" grpId="0" animBg="1"/>
      <p:bldP spid="160" grpId="0" animBg="1"/>
      <p:bldP spid="161" grpId="0" animBg="1"/>
      <p:bldP spid="162" grpId="0" animBg="1"/>
      <p:bldP spid="163" grpId="0" animBg="1"/>
      <p:bldP spid="16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context size </a:t>
            </a:r>
            <a:br>
              <a:rPr lang="en-US" dirty="0"/>
            </a:br>
            <a:r>
              <a:rPr lang="en-US" dirty="0"/>
              <a:t>– Convolutional Language Models 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Kalchbrenner</a:t>
            </a:r>
            <a:r>
              <a:rPr lang="en-US" sz="3600" dirty="0"/>
              <a:t> et al., 2015; Dauphin et al., 2016]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Dilated convolution to rapidly increase the window size</a:t>
            </a:r>
          </a:p>
          <a:p>
            <a:r>
              <a:rPr lang="en-US" dirty="0"/>
              <a:t>Causal convolution: the future tokens </a:t>
            </a:r>
            <a:r>
              <a:rPr lang="en-US" b="1" dirty="0"/>
              <a:t>cannot</a:t>
            </a:r>
            <a:r>
              <a:rPr lang="en-US" dirty="0"/>
              <a:t> be used.</a:t>
            </a:r>
          </a:p>
          <a:p>
            <a:pPr lvl="1"/>
            <a:r>
              <a:rPr lang="en-US" dirty="0"/>
              <a:t>Computation as usual: efficiency</a:t>
            </a:r>
          </a:p>
          <a:p>
            <a:pPr lvl="1"/>
            <a:r>
              <a:rPr lang="en-US" dirty="0"/>
              <a:t>Clever masking of future tokens: causality </a:t>
            </a:r>
          </a:p>
          <a:p>
            <a:r>
              <a:rPr lang="en-US" dirty="0"/>
              <a:t>Efficient computation + larger context</a:t>
            </a:r>
          </a:p>
          <a:p>
            <a:r>
              <a:rPr lang="en-US" dirty="0" err="1"/>
              <a:t>ByteNet</a:t>
            </a:r>
            <a:r>
              <a:rPr lang="en-US" dirty="0"/>
              <a:t> </a:t>
            </a:r>
            <a:r>
              <a:rPr lang="en-US" sz="2000" dirty="0"/>
              <a:t>[</a:t>
            </a:r>
            <a:r>
              <a:rPr lang="en-US" sz="2000" dirty="0" err="1"/>
              <a:t>Kalchbrenner</a:t>
            </a:r>
            <a:r>
              <a:rPr lang="en-US" sz="2000" dirty="0"/>
              <a:t> et al., 2015]</a:t>
            </a:r>
          </a:p>
          <a:p>
            <a:pPr lvl="1"/>
            <a:r>
              <a:rPr lang="en-US" dirty="0" err="1"/>
              <a:t>PixelCNN</a:t>
            </a:r>
            <a:r>
              <a:rPr lang="en-US" dirty="0"/>
              <a:t>, </a:t>
            </a:r>
            <a:r>
              <a:rPr lang="en-US" dirty="0" err="1"/>
              <a:t>WaveNet</a:t>
            </a:r>
            <a:r>
              <a:rPr lang="en-US" dirty="0"/>
              <a:t>, …</a:t>
            </a:r>
          </a:p>
          <a:p>
            <a:r>
              <a:rPr lang="en-US" dirty="0"/>
              <a:t>Gated Convolutional Language Model</a:t>
            </a:r>
            <a:br>
              <a:rPr lang="en-US" dirty="0"/>
            </a:br>
            <a:r>
              <a:rPr lang="en-US" sz="2000" dirty="0"/>
              <a:t>[Dauphin et al., 2016]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51655-DBAA-E94F-8585-72988C4D7055}"/>
              </a:ext>
            </a:extLst>
          </p:cNvPr>
          <p:cNvSpPr>
            <a:spLocks noChangeAspect="1"/>
          </p:cNvSpPr>
          <p:nvPr/>
        </p:nvSpPr>
        <p:spPr>
          <a:xfrm>
            <a:off x="6833668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0380E-A8AC-BF46-81AF-A8B949CAF59C}"/>
              </a:ext>
            </a:extLst>
          </p:cNvPr>
          <p:cNvSpPr>
            <a:spLocks noChangeAspect="1"/>
          </p:cNvSpPr>
          <p:nvPr/>
        </p:nvSpPr>
        <p:spPr>
          <a:xfrm>
            <a:off x="7224411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76D79-3578-2446-8308-4CC193605D0B}"/>
              </a:ext>
            </a:extLst>
          </p:cNvPr>
          <p:cNvSpPr>
            <a:spLocks noChangeAspect="1"/>
          </p:cNvSpPr>
          <p:nvPr/>
        </p:nvSpPr>
        <p:spPr>
          <a:xfrm>
            <a:off x="7615153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218630-BF87-224E-BD9B-8D1D87A69594}"/>
              </a:ext>
            </a:extLst>
          </p:cNvPr>
          <p:cNvSpPr>
            <a:spLocks noChangeAspect="1"/>
          </p:cNvSpPr>
          <p:nvPr/>
        </p:nvSpPr>
        <p:spPr>
          <a:xfrm>
            <a:off x="8005896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ACE0F-7E0D-0146-BA5D-15694A2B9AA4}"/>
              </a:ext>
            </a:extLst>
          </p:cNvPr>
          <p:cNvSpPr>
            <a:spLocks noChangeAspect="1"/>
          </p:cNvSpPr>
          <p:nvPr/>
        </p:nvSpPr>
        <p:spPr>
          <a:xfrm>
            <a:off x="8396639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D2B09-96F7-7E42-8F0D-EBE82AD34478}"/>
              </a:ext>
            </a:extLst>
          </p:cNvPr>
          <p:cNvSpPr>
            <a:spLocks noChangeAspect="1"/>
          </p:cNvSpPr>
          <p:nvPr/>
        </p:nvSpPr>
        <p:spPr>
          <a:xfrm>
            <a:off x="8787382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D5DFF-E36C-F947-AD6D-463F4875F83E}"/>
              </a:ext>
            </a:extLst>
          </p:cNvPr>
          <p:cNvSpPr>
            <a:spLocks noChangeAspect="1"/>
          </p:cNvSpPr>
          <p:nvPr/>
        </p:nvSpPr>
        <p:spPr>
          <a:xfrm>
            <a:off x="9178124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CFC75-A777-3145-94B9-097DAAD4B449}"/>
              </a:ext>
            </a:extLst>
          </p:cNvPr>
          <p:cNvSpPr>
            <a:spLocks noChangeAspect="1"/>
          </p:cNvSpPr>
          <p:nvPr/>
        </p:nvSpPr>
        <p:spPr>
          <a:xfrm>
            <a:off x="9568867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3526B4-4566-B44E-8960-7D71BD0A3906}"/>
              </a:ext>
            </a:extLst>
          </p:cNvPr>
          <p:cNvSpPr>
            <a:spLocks noChangeAspect="1"/>
          </p:cNvSpPr>
          <p:nvPr/>
        </p:nvSpPr>
        <p:spPr>
          <a:xfrm>
            <a:off x="9959610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9A222-313C-374B-8F1C-A898B800B240}"/>
              </a:ext>
            </a:extLst>
          </p:cNvPr>
          <p:cNvSpPr>
            <a:spLocks noChangeAspect="1"/>
          </p:cNvSpPr>
          <p:nvPr/>
        </p:nvSpPr>
        <p:spPr>
          <a:xfrm>
            <a:off x="10350353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CB076-B57B-2045-908D-71E5C6534CF8}"/>
              </a:ext>
            </a:extLst>
          </p:cNvPr>
          <p:cNvSpPr>
            <a:spLocks noChangeAspect="1"/>
          </p:cNvSpPr>
          <p:nvPr/>
        </p:nvSpPr>
        <p:spPr>
          <a:xfrm>
            <a:off x="10741095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B678E-D6D5-D74B-A917-B5E3B881761B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982753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D3F0CB-480B-6A41-BA66-F17ED592964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592010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12D0FD-A5B6-1E43-8543-ABEBEC645C28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982753" y="4944493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1795EB-9F20-AE40-A4DE-734C1C1AF1A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982753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38BCAE-5E70-6E46-8DA1-A62408F50A7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373496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C3B01E-3647-6546-95C4-B25E3C109F8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9373496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260DD4-1D3F-804D-8BD2-1D4A1730035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8592010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6AED7B-6F9F-DE4E-A9AC-3EC0B0EA14A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592010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70E3D0-96D5-614B-85D2-6F94F8CFBC4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201268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37525AC-1D83-0840-B53B-150787AED8F0}"/>
              </a:ext>
            </a:extLst>
          </p:cNvPr>
          <p:cNvCxnSpPr>
            <a:cxnSpLocks/>
          </p:cNvCxnSpPr>
          <p:nvPr/>
        </p:nvCxnSpPr>
        <p:spPr>
          <a:xfrm flipH="1" flipV="1">
            <a:off x="8201266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129BF2-DE02-0E40-B1BC-89132982E181}"/>
              </a:ext>
            </a:extLst>
          </p:cNvPr>
          <p:cNvCxnSpPr>
            <a:cxnSpLocks/>
          </p:cNvCxnSpPr>
          <p:nvPr/>
        </p:nvCxnSpPr>
        <p:spPr>
          <a:xfrm flipV="1">
            <a:off x="8201266" y="4944493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FD9C704-1D46-4546-9B6A-2CC9620CB607}"/>
              </a:ext>
            </a:extLst>
          </p:cNvPr>
          <p:cNvCxnSpPr>
            <a:cxnSpLocks/>
          </p:cNvCxnSpPr>
          <p:nvPr/>
        </p:nvCxnSpPr>
        <p:spPr>
          <a:xfrm flipV="1">
            <a:off x="7810524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9F0532B-AFA5-724A-8B66-A546DFC6F50A}"/>
              </a:ext>
            </a:extLst>
          </p:cNvPr>
          <p:cNvCxnSpPr>
            <a:cxnSpLocks/>
          </p:cNvCxnSpPr>
          <p:nvPr/>
        </p:nvCxnSpPr>
        <p:spPr>
          <a:xfrm flipH="1" flipV="1">
            <a:off x="7810522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32F7CF-EB0E-B341-9A06-F4A8EADC8471}"/>
              </a:ext>
            </a:extLst>
          </p:cNvPr>
          <p:cNvCxnSpPr>
            <a:cxnSpLocks/>
          </p:cNvCxnSpPr>
          <p:nvPr/>
        </p:nvCxnSpPr>
        <p:spPr>
          <a:xfrm flipV="1">
            <a:off x="7810522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75CFDE-AA2B-F74A-AAAB-1155928E63D8}"/>
              </a:ext>
            </a:extLst>
          </p:cNvPr>
          <p:cNvCxnSpPr>
            <a:cxnSpLocks/>
          </p:cNvCxnSpPr>
          <p:nvPr/>
        </p:nvCxnSpPr>
        <p:spPr>
          <a:xfrm flipV="1">
            <a:off x="7419780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E78507-D330-0041-82A6-D04AA5F77006}"/>
              </a:ext>
            </a:extLst>
          </p:cNvPr>
          <p:cNvCxnSpPr>
            <a:cxnSpLocks/>
          </p:cNvCxnSpPr>
          <p:nvPr/>
        </p:nvCxnSpPr>
        <p:spPr>
          <a:xfrm flipH="1" flipV="1">
            <a:off x="7419778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D7D8B5-542C-B940-A6C4-9AD70315D187}"/>
              </a:ext>
            </a:extLst>
          </p:cNvPr>
          <p:cNvCxnSpPr>
            <a:cxnSpLocks/>
          </p:cNvCxnSpPr>
          <p:nvPr/>
        </p:nvCxnSpPr>
        <p:spPr>
          <a:xfrm flipV="1">
            <a:off x="7419778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D25D1C-DF60-FA4A-91D2-60EA5D05C97D}"/>
              </a:ext>
            </a:extLst>
          </p:cNvPr>
          <p:cNvCxnSpPr>
            <a:cxnSpLocks/>
          </p:cNvCxnSpPr>
          <p:nvPr/>
        </p:nvCxnSpPr>
        <p:spPr>
          <a:xfrm flipV="1">
            <a:off x="7029036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5F34EC4-790D-D542-8C91-99B0DC5F3B1A}"/>
              </a:ext>
            </a:extLst>
          </p:cNvPr>
          <p:cNvCxnSpPr>
            <a:cxnSpLocks/>
          </p:cNvCxnSpPr>
          <p:nvPr/>
        </p:nvCxnSpPr>
        <p:spPr>
          <a:xfrm flipH="1" flipV="1">
            <a:off x="9764237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97F5145-E338-1C49-8E73-FAE963DEE42D}"/>
              </a:ext>
            </a:extLst>
          </p:cNvPr>
          <p:cNvCxnSpPr>
            <a:cxnSpLocks/>
          </p:cNvCxnSpPr>
          <p:nvPr/>
        </p:nvCxnSpPr>
        <p:spPr>
          <a:xfrm flipV="1">
            <a:off x="9764237" y="4944493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74F7448-969E-A247-8716-4F1551794975}"/>
              </a:ext>
            </a:extLst>
          </p:cNvPr>
          <p:cNvCxnSpPr>
            <a:cxnSpLocks/>
          </p:cNvCxnSpPr>
          <p:nvPr/>
        </p:nvCxnSpPr>
        <p:spPr>
          <a:xfrm flipV="1">
            <a:off x="9373495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A4EFFB-AEEF-2C45-A73B-22D8F97111F3}"/>
              </a:ext>
            </a:extLst>
          </p:cNvPr>
          <p:cNvCxnSpPr>
            <a:cxnSpLocks/>
          </p:cNvCxnSpPr>
          <p:nvPr/>
        </p:nvCxnSpPr>
        <p:spPr>
          <a:xfrm flipH="1" flipV="1">
            <a:off x="10154978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E98587-7D80-2746-B227-8AB5146EBE2F}"/>
              </a:ext>
            </a:extLst>
          </p:cNvPr>
          <p:cNvCxnSpPr>
            <a:cxnSpLocks/>
          </p:cNvCxnSpPr>
          <p:nvPr/>
        </p:nvCxnSpPr>
        <p:spPr>
          <a:xfrm flipV="1">
            <a:off x="10154978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CD9038-95C4-0947-A755-F148DB794E00}"/>
              </a:ext>
            </a:extLst>
          </p:cNvPr>
          <p:cNvCxnSpPr>
            <a:cxnSpLocks/>
          </p:cNvCxnSpPr>
          <p:nvPr/>
        </p:nvCxnSpPr>
        <p:spPr>
          <a:xfrm flipV="1">
            <a:off x="9764236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4C7678-7C70-DB40-B8F8-774C0EAA98D0}"/>
              </a:ext>
            </a:extLst>
          </p:cNvPr>
          <p:cNvCxnSpPr>
            <a:cxnSpLocks/>
          </p:cNvCxnSpPr>
          <p:nvPr/>
        </p:nvCxnSpPr>
        <p:spPr>
          <a:xfrm flipH="1" flipV="1">
            <a:off x="10545719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43FB81-33A5-0C4F-83AF-DFF10A8D32A0}"/>
              </a:ext>
            </a:extLst>
          </p:cNvPr>
          <p:cNvCxnSpPr>
            <a:cxnSpLocks/>
          </p:cNvCxnSpPr>
          <p:nvPr/>
        </p:nvCxnSpPr>
        <p:spPr>
          <a:xfrm flipV="1">
            <a:off x="10545719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2C4A9-77BE-1D42-8E63-39456DD8BA11}"/>
              </a:ext>
            </a:extLst>
          </p:cNvPr>
          <p:cNvCxnSpPr>
            <a:cxnSpLocks/>
          </p:cNvCxnSpPr>
          <p:nvPr/>
        </p:nvCxnSpPr>
        <p:spPr>
          <a:xfrm flipV="1">
            <a:off x="10154977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B4044C5-D3BF-AD4E-B8A2-BFDF71FE7017}"/>
              </a:ext>
            </a:extLst>
          </p:cNvPr>
          <p:cNvSpPr>
            <a:spLocks noChangeAspect="1"/>
          </p:cNvSpPr>
          <p:nvPr/>
        </p:nvSpPr>
        <p:spPr>
          <a:xfrm>
            <a:off x="6833668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77AF95-A846-1C4A-A0A3-872B99482488}"/>
              </a:ext>
            </a:extLst>
          </p:cNvPr>
          <p:cNvSpPr>
            <a:spLocks noChangeAspect="1"/>
          </p:cNvSpPr>
          <p:nvPr/>
        </p:nvSpPr>
        <p:spPr>
          <a:xfrm>
            <a:off x="7224411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F1DA5A-29F5-D64A-80B4-100787F0AA36}"/>
              </a:ext>
            </a:extLst>
          </p:cNvPr>
          <p:cNvSpPr>
            <a:spLocks noChangeAspect="1"/>
          </p:cNvSpPr>
          <p:nvPr/>
        </p:nvSpPr>
        <p:spPr>
          <a:xfrm>
            <a:off x="7615153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BF2F86F-8A47-294A-B52A-2CF02BE719FD}"/>
              </a:ext>
            </a:extLst>
          </p:cNvPr>
          <p:cNvSpPr>
            <a:spLocks noChangeAspect="1"/>
          </p:cNvSpPr>
          <p:nvPr/>
        </p:nvSpPr>
        <p:spPr>
          <a:xfrm>
            <a:off x="8005896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6B6D58-DF97-3948-9E70-5E0F0049FB8B}"/>
              </a:ext>
            </a:extLst>
          </p:cNvPr>
          <p:cNvSpPr>
            <a:spLocks noChangeAspect="1"/>
          </p:cNvSpPr>
          <p:nvPr/>
        </p:nvSpPr>
        <p:spPr>
          <a:xfrm>
            <a:off x="8396639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0AABEB4-FB41-654F-8198-A95F18155652}"/>
              </a:ext>
            </a:extLst>
          </p:cNvPr>
          <p:cNvSpPr>
            <a:spLocks noChangeAspect="1"/>
          </p:cNvSpPr>
          <p:nvPr/>
        </p:nvSpPr>
        <p:spPr>
          <a:xfrm>
            <a:off x="8787382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1070C4A-8F8C-DD4E-B67E-2648B3F1EA49}"/>
              </a:ext>
            </a:extLst>
          </p:cNvPr>
          <p:cNvSpPr>
            <a:spLocks noChangeAspect="1"/>
          </p:cNvSpPr>
          <p:nvPr/>
        </p:nvSpPr>
        <p:spPr>
          <a:xfrm>
            <a:off x="9178124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DF45A85-A0F3-354C-8084-B958E08A238A}"/>
              </a:ext>
            </a:extLst>
          </p:cNvPr>
          <p:cNvSpPr>
            <a:spLocks noChangeAspect="1"/>
          </p:cNvSpPr>
          <p:nvPr/>
        </p:nvSpPr>
        <p:spPr>
          <a:xfrm>
            <a:off x="9568867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DF66A5-4F50-1C41-9675-6A052406BF51}"/>
              </a:ext>
            </a:extLst>
          </p:cNvPr>
          <p:cNvSpPr>
            <a:spLocks noChangeAspect="1"/>
          </p:cNvSpPr>
          <p:nvPr/>
        </p:nvSpPr>
        <p:spPr>
          <a:xfrm>
            <a:off x="9959610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1CB600-B8B8-944E-B108-7A0F93007BEF}"/>
              </a:ext>
            </a:extLst>
          </p:cNvPr>
          <p:cNvSpPr>
            <a:spLocks noChangeAspect="1"/>
          </p:cNvSpPr>
          <p:nvPr/>
        </p:nvSpPr>
        <p:spPr>
          <a:xfrm>
            <a:off x="10350353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10EAAD-F265-554A-BA1A-0EC8E1AC5537}"/>
              </a:ext>
            </a:extLst>
          </p:cNvPr>
          <p:cNvSpPr>
            <a:spLocks noChangeAspect="1"/>
          </p:cNvSpPr>
          <p:nvPr/>
        </p:nvSpPr>
        <p:spPr>
          <a:xfrm>
            <a:off x="10741095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B28732-9D78-2A4B-B88A-182B59824EB4}"/>
              </a:ext>
            </a:extLst>
          </p:cNvPr>
          <p:cNvCxnSpPr>
            <a:cxnSpLocks/>
          </p:cNvCxnSpPr>
          <p:nvPr/>
        </p:nvCxnSpPr>
        <p:spPr>
          <a:xfrm flipH="1" flipV="1">
            <a:off x="7029030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FE03EDB-9C12-F248-A749-002DD863100E}"/>
              </a:ext>
            </a:extLst>
          </p:cNvPr>
          <p:cNvCxnSpPr>
            <a:cxnSpLocks/>
          </p:cNvCxnSpPr>
          <p:nvPr/>
        </p:nvCxnSpPr>
        <p:spPr>
          <a:xfrm flipV="1">
            <a:off x="7029030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FDC38B7-5FB4-2E42-84EF-0B12610278D9}"/>
              </a:ext>
            </a:extLst>
          </p:cNvPr>
          <p:cNvCxnSpPr>
            <a:cxnSpLocks/>
          </p:cNvCxnSpPr>
          <p:nvPr/>
        </p:nvCxnSpPr>
        <p:spPr>
          <a:xfrm flipV="1">
            <a:off x="6638288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EDF34D2-E0A6-5649-B58A-5EE7CC015F05}"/>
              </a:ext>
            </a:extLst>
          </p:cNvPr>
          <p:cNvCxnSpPr>
            <a:cxnSpLocks/>
          </p:cNvCxnSpPr>
          <p:nvPr/>
        </p:nvCxnSpPr>
        <p:spPr>
          <a:xfrm flipH="1" flipV="1">
            <a:off x="10936456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2D13A0D-1A18-E74D-8C44-7631FFBDAB8C}"/>
              </a:ext>
            </a:extLst>
          </p:cNvPr>
          <p:cNvCxnSpPr>
            <a:cxnSpLocks/>
          </p:cNvCxnSpPr>
          <p:nvPr/>
        </p:nvCxnSpPr>
        <p:spPr>
          <a:xfrm flipV="1">
            <a:off x="10936456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81B795D-F50E-0E46-8B2E-5CAD6E4FE68C}"/>
              </a:ext>
            </a:extLst>
          </p:cNvPr>
          <p:cNvCxnSpPr>
            <a:cxnSpLocks/>
          </p:cNvCxnSpPr>
          <p:nvPr/>
        </p:nvCxnSpPr>
        <p:spPr>
          <a:xfrm flipV="1">
            <a:off x="10545714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F59EFEF4-EC0D-F640-9E72-3B65B1591755}"/>
              </a:ext>
            </a:extLst>
          </p:cNvPr>
          <p:cNvSpPr>
            <a:spLocks noChangeAspect="1"/>
          </p:cNvSpPr>
          <p:nvPr/>
        </p:nvSpPr>
        <p:spPr>
          <a:xfrm>
            <a:off x="6442912" y="5455085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9B21FB3-2339-644B-B827-F508B852939C}"/>
              </a:ext>
            </a:extLst>
          </p:cNvPr>
          <p:cNvSpPr>
            <a:spLocks noChangeAspect="1"/>
          </p:cNvSpPr>
          <p:nvPr/>
        </p:nvSpPr>
        <p:spPr>
          <a:xfrm>
            <a:off x="11129468" y="5455085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F987D18-755B-CE4D-A1A3-5103ECEE9B73}"/>
              </a:ext>
            </a:extLst>
          </p:cNvPr>
          <p:cNvSpPr>
            <a:spLocks noChangeAspect="1"/>
          </p:cNvSpPr>
          <p:nvPr/>
        </p:nvSpPr>
        <p:spPr>
          <a:xfrm>
            <a:off x="6442912" y="456524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7CF92B4-47ED-B34D-A1C1-20280C95C5FE}"/>
              </a:ext>
            </a:extLst>
          </p:cNvPr>
          <p:cNvSpPr>
            <a:spLocks noChangeAspect="1"/>
          </p:cNvSpPr>
          <p:nvPr/>
        </p:nvSpPr>
        <p:spPr>
          <a:xfrm>
            <a:off x="6052156" y="456524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5F15829-CA82-CE45-96E3-C7AAAF19F8D9}"/>
              </a:ext>
            </a:extLst>
          </p:cNvPr>
          <p:cNvSpPr>
            <a:spLocks noChangeAspect="1"/>
          </p:cNvSpPr>
          <p:nvPr/>
        </p:nvSpPr>
        <p:spPr>
          <a:xfrm>
            <a:off x="11522562" y="456064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447449-F026-A94D-8469-13CA75B53BDB}"/>
              </a:ext>
            </a:extLst>
          </p:cNvPr>
          <p:cNvSpPr>
            <a:spLocks noChangeAspect="1"/>
          </p:cNvSpPr>
          <p:nvPr/>
        </p:nvSpPr>
        <p:spPr>
          <a:xfrm>
            <a:off x="11131806" y="456064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22AB8C8-2D2A-2A4B-9333-85CBE5B28BF4}"/>
              </a:ext>
            </a:extLst>
          </p:cNvPr>
          <p:cNvSpPr>
            <a:spLocks noChangeAspect="1"/>
          </p:cNvSpPr>
          <p:nvPr/>
        </p:nvSpPr>
        <p:spPr>
          <a:xfrm>
            <a:off x="6833658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9B31EDE-C4E5-674E-AF08-83AFB4568789}"/>
              </a:ext>
            </a:extLst>
          </p:cNvPr>
          <p:cNvSpPr>
            <a:spLocks noChangeAspect="1"/>
          </p:cNvSpPr>
          <p:nvPr/>
        </p:nvSpPr>
        <p:spPr>
          <a:xfrm>
            <a:off x="7224401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E0EA08E-583A-834A-98A3-DA4785093F9C}"/>
              </a:ext>
            </a:extLst>
          </p:cNvPr>
          <p:cNvSpPr>
            <a:spLocks noChangeAspect="1"/>
          </p:cNvSpPr>
          <p:nvPr/>
        </p:nvSpPr>
        <p:spPr>
          <a:xfrm>
            <a:off x="7615143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E1C19D1-D5E4-184F-859A-168B8A8D942B}"/>
              </a:ext>
            </a:extLst>
          </p:cNvPr>
          <p:cNvSpPr>
            <a:spLocks noChangeAspect="1"/>
          </p:cNvSpPr>
          <p:nvPr/>
        </p:nvSpPr>
        <p:spPr>
          <a:xfrm>
            <a:off x="8005886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E10CE01-279D-0E4F-B59B-36ED946E4639}"/>
              </a:ext>
            </a:extLst>
          </p:cNvPr>
          <p:cNvSpPr>
            <a:spLocks noChangeAspect="1"/>
          </p:cNvSpPr>
          <p:nvPr/>
        </p:nvSpPr>
        <p:spPr>
          <a:xfrm>
            <a:off x="8396629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0E41B1-07AF-2C45-A21E-2CE1D9EC1AA6}"/>
              </a:ext>
            </a:extLst>
          </p:cNvPr>
          <p:cNvSpPr>
            <a:spLocks noChangeAspect="1"/>
          </p:cNvSpPr>
          <p:nvPr/>
        </p:nvSpPr>
        <p:spPr>
          <a:xfrm>
            <a:off x="8787372" y="3675399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A84932D-2086-8046-89A3-0928399A5AA7}"/>
              </a:ext>
            </a:extLst>
          </p:cNvPr>
          <p:cNvSpPr>
            <a:spLocks noChangeAspect="1"/>
          </p:cNvSpPr>
          <p:nvPr/>
        </p:nvSpPr>
        <p:spPr>
          <a:xfrm>
            <a:off x="9178114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DBA0492-5F12-F244-9EAF-163456F586BB}"/>
              </a:ext>
            </a:extLst>
          </p:cNvPr>
          <p:cNvSpPr>
            <a:spLocks noChangeAspect="1"/>
          </p:cNvSpPr>
          <p:nvPr/>
        </p:nvSpPr>
        <p:spPr>
          <a:xfrm>
            <a:off x="9568857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E4F9873-7A80-6C44-91AC-766683EF168D}"/>
              </a:ext>
            </a:extLst>
          </p:cNvPr>
          <p:cNvSpPr>
            <a:spLocks noChangeAspect="1"/>
          </p:cNvSpPr>
          <p:nvPr/>
        </p:nvSpPr>
        <p:spPr>
          <a:xfrm>
            <a:off x="9959600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4E68CB3-226D-354D-8677-7DEB7E962B4A}"/>
              </a:ext>
            </a:extLst>
          </p:cNvPr>
          <p:cNvSpPr>
            <a:spLocks noChangeAspect="1"/>
          </p:cNvSpPr>
          <p:nvPr/>
        </p:nvSpPr>
        <p:spPr>
          <a:xfrm>
            <a:off x="10350343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2D5BCF6-F782-6343-8585-8971BCA08C2C}"/>
              </a:ext>
            </a:extLst>
          </p:cNvPr>
          <p:cNvSpPr>
            <a:spLocks noChangeAspect="1"/>
          </p:cNvSpPr>
          <p:nvPr/>
        </p:nvSpPr>
        <p:spPr>
          <a:xfrm>
            <a:off x="10741085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CCD3505-923A-3B47-B0FE-115B5B0FD6DD}"/>
              </a:ext>
            </a:extLst>
          </p:cNvPr>
          <p:cNvCxnSpPr>
            <a:cxnSpLocks/>
            <a:stCxn id="72" idx="0"/>
            <a:endCxn id="93" idx="2"/>
          </p:cNvCxnSpPr>
          <p:nvPr/>
        </p:nvCxnSpPr>
        <p:spPr>
          <a:xfrm flipH="1" flipV="1">
            <a:off x="7029030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23FBC6-139C-5F4D-B2AA-83EF6F7BFC93}"/>
              </a:ext>
            </a:extLst>
          </p:cNvPr>
          <p:cNvCxnSpPr>
            <a:cxnSpLocks/>
            <a:stCxn id="90" idx="0"/>
            <a:endCxn id="93" idx="2"/>
          </p:cNvCxnSpPr>
          <p:nvPr/>
        </p:nvCxnSpPr>
        <p:spPr>
          <a:xfrm flipV="1">
            <a:off x="6247528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AC0AC73-3C0C-C14A-B852-AF3833FFCDB1}"/>
              </a:ext>
            </a:extLst>
          </p:cNvPr>
          <p:cNvCxnSpPr>
            <a:cxnSpLocks/>
          </p:cNvCxnSpPr>
          <p:nvPr/>
        </p:nvCxnSpPr>
        <p:spPr>
          <a:xfrm flipH="1" flipV="1">
            <a:off x="7415384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C82A606-1903-E34A-9B82-67E3B2D45AFA}"/>
              </a:ext>
            </a:extLst>
          </p:cNvPr>
          <p:cNvCxnSpPr>
            <a:cxnSpLocks/>
          </p:cNvCxnSpPr>
          <p:nvPr/>
        </p:nvCxnSpPr>
        <p:spPr>
          <a:xfrm flipV="1">
            <a:off x="6633882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54923F5-3CE1-0147-89DE-4CE2504C0619}"/>
              </a:ext>
            </a:extLst>
          </p:cNvPr>
          <p:cNvCxnSpPr>
            <a:cxnSpLocks/>
          </p:cNvCxnSpPr>
          <p:nvPr/>
        </p:nvCxnSpPr>
        <p:spPr>
          <a:xfrm flipH="1" flipV="1">
            <a:off x="7801738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5E3154-093C-5A40-975E-3D9EAC2461C0}"/>
              </a:ext>
            </a:extLst>
          </p:cNvPr>
          <p:cNvCxnSpPr>
            <a:cxnSpLocks/>
          </p:cNvCxnSpPr>
          <p:nvPr/>
        </p:nvCxnSpPr>
        <p:spPr>
          <a:xfrm flipV="1">
            <a:off x="7020236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936D3CE-CDC6-5547-ADB7-7121D90011B3}"/>
              </a:ext>
            </a:extLst>
          </p:cNvPr>
          <p:cNvCxnSpPr>
            <a:cxnSpLocks/>
          </p:cNvCxnSpPr>
          <p:nvPr/>
        </p:nvCxnSpPr>
        <p:spPr>
          <a:xfrm flipH="1" flipV="1">
            <a:off x="8188092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72C8AB3-14D7-7342-BDD4-BBBD2C693C11}"/>
              </a:ext>
            </a:extLst>
          </p:cNvPr>
          <p:cNvCxnSpPr>
            <a:cxnSpLocks/>
          </p:cNvCxnSpPr>
          <p:nvPr/>
        </p:nvCxnSpPr>
        <p:spPr>
          <a:xfrm flipV="1">
            <a:off x="7406590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5A7B34-B386-034A-A9D4-ADFEBBE0AF64}"/>
              </a:ext>
            </a:extLst>
          </p:cNvPr>
          <p:cNvCxnSpPr>
            <a:cxnSpLocks/>
          </p:cNvCxnSpPr>
          <p:nvPr/>
        </p:nvCxnSpPr>
        <p:spPr>
          <a:xfrm flipH="1" flipV="1">
            <a:off x="8574446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05DA8D8-5AE7-0A4A-A4E6-7E3BA4196D1E}"/>
              </a:ext>
            </a:extLst>
          </p:cNvPr>
          <p:cNvCxnSpPr>
            <a:cxnSpLocks/>
          </p:cNvCxnSpPr>
          <p:nvPr/>
        </p:nvCxnSpPr>
        <p:spPr>
          <a:xfrm flipV="1">
            <a:off x="7792944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D2B13F0-3D6B-2F48-A392-80B22AEEA29B}"/>
              </a:ext>
            </a:extLst>
          </p:cNvPr>
          <p:cNvCxnSpPr>
            <a:cxnSpLocks/>
          </p:cNvCxnSpPr>
          <p:nvPr/>
        </p:nvCxnSpPr>
        <p:spPr>
          <a:xfrm flipH="1" flipV="1">
            <a:off x="8960800" y="4054650"/>
            <a:ext cx="781495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739E8B8-C79B-6A49-BA3C-BD9A8D9F3E95}"/>
              </a:ext>
            </a:extLst>
          </p:cNvPr>
          <p:cNvCxnSpPr>
            <a:cxnSpLocks/>
          </p:cNvCxnSpPr>
          <p:nvPr/>
        </p:nvCxnSpPr>
        <p:spPr>
          <a:xfrm flipV="1">
            <a:off x="8179298" y="4054650"/>
            <a:ext cx="781502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6A27113-BD16-4C46-92EE-DB3ADF5EDDE6}"/>
              </a:ext>
            </a:extLst>
          </p:cNvPr>
          <p:cNvCxnSpPr>
            <a:cxnSpLocks/>
          </p:cNvCxnSpPr>
          <p:nvPr/>
        </p:nvCxnSpPr>
        <p:spPr>
          <a:xfrm flipH="1" flipV="1">
            <a:off x="9347154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22569F8-CEC2-4F47-A9AE-572B0497DE6F}"/>
              </a:ext>
            </a:extLst>
          </p:cNvPr>
          <p:cNvCxnSpPr>
            <a:cxnSpLocks/>
          </p:cNvCxnSpPr>
          <p:nvPr/>
        </p:nvCxnSpPr>
        <p:spPr>
          <a:xfrm flipV="1">
            <a:off x="8565652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67EDC1E-DF02-F94A-A968-572021456BA1}"/>
              </a:ext>
            </a:extLst>
          </p:cNvPr>
          <p:cNvCxnSpPr>
            <a:cxnSpLocks/>
          </p:cNvCxnSpPr>
          <p:nvPr/>
        </p:nvCxnSpPr>
        <p:spPr>
          <a:xfrm flipH="1" flipV="1">
            <a:off x="9733508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88F4032-8040-8642-A4CC-0306C9B9333A}"/>
              </a:ext>
            </a:extLst>
          </p:cNvPr>
          <p:cNvCxnSpPr>
            <a:cxnSpLocks/>
          </p:cNvCxnSpPr>
          <p:nvPr/>
        </p:nvCxnSpPr>
        <p:spPr>
          <a:xfrm flipV="1">
            <a:off x="8952006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C489DC-0CAC-AE47-A86D-10921A2D1CB2}"/>
              </a:ext>
            </a:extLst>
          </p:cNvPr>
          <p:cNvCxnSpPr>
            <a:cxnSpLocks/>
          </p:cNvCxnSpPr>
          <p:nvPr/>
        </p:nvCxnSpPr>
        <p:spPr>
          <a:xfrm flipH="1" flipV="1">
            <a:off x="10119862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0818F2B-38F8-7041-BA5C-01B00C52B314}"/>
              </a:ext>
            </a:extLst>
          </p:cNvPr>
          <p:cNvCxnSpPr>
            <a:cxnSpLocks/>
          </p:cNvCxnSpPr>
          <p:nvPr/>
        </p:nvCxnSpPr>
        <p:spPr>
          <a:xfrm flipV="1">
            <a:off x="9338360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73EA671-B836-1846-B559-CCFCF887173A}"/>
              </a:ext>
            </a:extLst>
          </p:cNvPr>
          <p:cNvCxnSpPr>
            <a:cxnSpLocks/>
          </p:cNvCxnSpPr>
          <p:nvPr/>
        </p:nvCxnSpPr>
        <p:spPr>
          <a:xfrm flipH="1" flipV="1">
            <a:off x="10506216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C14CB23-5E19-2D40-9627-697A04F364CF}"/>
              </a:ext>
            </a:extLst>
          </p:cNvPr>
          <p:cNvCxnSpPr>
            <a:cxnSpLocks/>
          </p:cNvCxnSpPr>
          <p:nvPr/>
        </p:nvCxnSpPr>
        <p:spPr>
          <a:xfrm flipV="1">
            <a:off x="9724714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ECC5773-6CE4-E541-98D8-31C08DD7F9E1}"/>
              </a:ext>
            </a:extLst>
          </p:cNvPr>
          <p:cNvCxnSpPr>
            <a:cxnSpLocks/>
          </p:cNvCxnSpPr>
          <p:nvPr/>
        </p:nvCxnSpPr>
        <p:spPr>
          <a:xfrm flipH="1" flipV="1">
            <a:off x="10892570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A46E781-7272-DE44-81BE-04151006213C}"/>
              </a:ext>
            </a:extLst>
          </p:cNvPr>
          <p:cNvCxnSpPr>
            <a:cxnSpLocks/>
          </p:cNvCxnSpPr>
          <p:nvPr/>
        </p:nvCxnSpPr>
        <p:spPr>
          <a:xfrm flipV="1">
            <a:off x="10111068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15B35862-66B6-3C41-91CE-F605C5524B52}"/>
              </a:ext>
            </a:extLst>
          </p:cNvPr>
          <p:cNvSpPr/>
          <p:nvPr/>
        </p:nvSpPr>
        <p:spPr>
          <a:xfrm>
            <a:off x="7941410" y="4526923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D0EE429-5416-3947-96EA-768313247A62}"/>
              </a:ext>
            </a:extLst>
          </p:cNvPr>
          <p:cNvCxnSpPr>
            <a:cxnSpLocks/>
            <a:stCxn id="70" idx="0"/>
            <a:endCxn id="93" idx="2"/>
          </p:cNvCxnSpPr>
          <p:nvPr/>
        </p:nvCxnSpPr>
        <p:spPr>
          <a:xfrm flipH="1" flipV="1">
            <a:off x="7029030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72B0856-CA9B-BC47-A6EC-BFA65C025670}"/>
              </a:ext>
            </a:extLst>
          </p:cNvPr>
          <p:cNvCxnSpPr>
            <a:cxnSpLocks/>
            <a:stCxn id="71" idx="0"/>
            <a:endCxn id="94" idx="2"/>
          </p:cNvCxnSpPr>
          <p:nvPr/>
        </p:nvCxnSpPr>
        <p:spPr>
          <a:xfrm flipH="1" flipV="1">
            <a:off x="7419773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3A98D2D-44BF-5B47-AADC-8C7C9D8B1A72}"/>
              </a:ext>
            </a:extLst>
          </p:cNvPr>
          <p:cNvCxnSpPr>
            <a:cxnSpLocks/>
            <a:stCxn id="72" idx="0"/>
            <a:endCxn id="95" idx="2"/>
          </p:cNvCxnSpPr>
          <p:nvPr/>
        </p:nvCxnSpPr>
        <p:spPr>
          <a:xfrm flipH="1" flipV="1">
            <a:off x="7810515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51B6E81-4CD9-0947-A584-75CFD35DE561}"/>
              </a:ext>
            </a:extLst>
          </p:cNvPr>
          <p:cNvCxnSpPr>
            <a:cxnSpLocks/>
          </p:cNvCxnSpPr>
          <p:nvPr/>
        </p:nvCxnSpPr>
        <p:spPr>
          <a:xfrm flipH="1" flipV="1">
            <a:off x="8201257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233F599-4897-4B4B-BEEA-FA3080ED5A9A}"/>
              </a:ext>
            </a:extLst>
          </p:cNvPr>
          <p:cNvCxnSpPr>
            <a:cxnSpLocks/>
          </p:cNvCxnSpPr>
          <p:nvPr/>
        </p:nvCxnSpPr>
        <p:spPr>
          <a:xfrm flipH="1" flipV="1">
            <a:off x="8591999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5B2E9FB-9AA1-C846-BB90-66DF5CA93AC8}"/>
              </a:ext>
            </a:extLst>
          </p:cNvPr>
          <p:cNvCxnSpPr>
            <a:cxnSpLocks/>
          </p:cNvCxnSpPr>
          <p:nvPr/>
        </p:nvCxnSpPr>
        <p:spPr>
          <a:xfrm flipH="1" flipV="1">
            <a:off x="8982741" y="4054650"/>
            <a:ext cx="1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7CA3C1E-AB23-B64A-BAFD-63DB220958AF}"/>
              </a:ext>
            </a:extLst>
          </p:cNvPr>
          <p:cNvCxnSpPr>
            <a:cxnSpLocks/>
          </p:cNvCxnSpPr>
          <p:nvPr/>
        </p:nvCxnSpPr>
        <p:spPr>
          <a:xfrm flipH="1" flipV="1">
            <a:off x="9373483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B5E0A70-AC84-3F4C-9A85-849FCFB3971F}"/>
              </a:ext>
            </a:extLst>
          </p:cNvPr>
          <p:cNvCxnSpPr>
            <a:cxnSpLocks/>
          </p:cNvCxnSpPr>
          <p:nvPr/>
        </p:nvCxnSpPr>
        <p:spPr>
          <a:xfrm flipH="1" flipV="1">
            <a:off x="9764225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A4CD739-E1B4-D04C-ADB5-1594D97A4A2B}"/>
              </a:ext>
            </a:extLst>
          </p:cNvPr>
          <p:cNvCxnSpPr>
            <a:cxnSpLocks/>
          </p:cNvCxnSpPr>
          <p:nvPr/>
        </p:nvCxnSpPr>
        <p:spPr>
          <a:xfrm flipH="1" flipV="1">
            <a:off x="10154967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FF39DDD-D3AB-3046-92E8-39A938BE4013}"/>
              </a:ext>
            </a:extLst>
          </p:cNvPr>
          <p:cNvCxnSpPr>
            <a:cxnSpLocks/>
          </p:cNvCxnSpPr>
          <p:nvPr/>
        </p:nvCxnSpPr>
        <p:spPr>
          <a:xfrm flipH="1" flipV="1">
            <a:off x="10545709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FCFC3C2-8478-1A41-A1C1-23D31FBA1897}"/>
              </a:ext>
            </a:extLst>
          </p:cNvPr>
          <p:cNvCxnSpPr>
            <a:cxnSpLocks/>
            <a:stCxn id="80" idx="0"/>
            <a:endCxn id="103" idx="2"/>
          </p:cNvCxnSpPr>
          <p:nvPr/>
        </p:nvCxnSpPr>
        <p:spPr>
          <a:xfrm flipH="1" flipV="1">
            <a:off x="10936457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E1A74886-ECEA-C848-8207-1CD491092E5C}"/>
              </a:ext>
            </a:extLst>
          </p:cNvPr>
          <p:cNvSpPr/>
          <p:nvPr/>
        </p:nvSpPr>
        <p:spPr>
          <a:xfrm>
            <a:off x="8728886" y="4512474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A30D9BD3-1F4A-7A45-A72B-B4E357472E48}"/>
              </a:ext>
            </a:extLst>
          </p:cNvPr>
          <p:cNvSpPr/>
          <p:nvPr/>
        </p:nvSpPr>
        <p:spPr>
          <a:xfrm>
            <a:off x="9516362" y="4498025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FE5B8316-F393-EF43-BB8A-D86331389C41}"/>
              </a:ext>
            </a:extLst>
          </p:cNvPr>
          <p:cNvSpPr/>
          <p:nvPr/>
        </p:nvSpPr>
        <p:spPr>
          <a:xfrm>
            <a:off x="7529864" y="5411899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413E8CD2-B7B3-2641-BFDF-887725EC2D83}"/>
              </a:ext>
            </a:extLst>
          </p:cNvPr>
          <p:cNvSpPr/>
          <p:nvPr/>
        </p:nvSpPr>
        <p:spPr>
          <a:xfrm>
            <a:off x="8336512" y="5407294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CDEC1598-F3AA-4349-9C09-C802F4867A53}"/>
              </a:ext>
            </a:extLst>
          </p:cNvPr>
          <p:cNvSpPr/>
          <p:nvPr/>
        </p:nvSpPr>
        <p:spPr>
          <a:xfrm>
            <a:off x="9106856" y="5414688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D9CD1E2-468B-6142-A003-FA6ECBEC1425}"/>
              </a:ext>
            </a:extLst>
          </p:cNvPr>
          <p:cNvSpPr/>
          <p:nvPr/>
        </p:nvSpPr>
        <p:spPr>
          <a:xfrm>
            <a:off x="8918902" y="3137932"/>
            <a:ext cx="936608" cy="282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DCF342-C204-4D4C-A75A-50F0BDC7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372" y="2692926"/>
            <a:ext cx="2032000" cy="241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648102-D598-2E4F-AC5C-B088BA05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838" y="5903234"/>
            <a:ext cx="431800" cy="15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F1FEB4-B1DE-BE45-9DC9-BF7F9F59D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148" y="6034036"/>
            <a:ext cx="431800" cy="15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18D1CD-A513-8A4E-A338-BFF564263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333" y="5911728"/>
            <a:ext cx="431800" cy="15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9B162D-EFD2-B945-AE98-FD76C133B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643" y="6055634"/>
            <a:ext cx="419100" cy="15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C6D250-4DA6-7840-A8C4-77A777FB7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5971" y="4551365"/>
            <a:ext cx="413163" cy="413163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758936C-5255-5944-820C-150A3936D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095" y="5452716"/>
            <a:ext cx="413163" cy="413163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F86BCEEC-4645-874D-875E-5A5905852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1367" y="5438128"/>
            <a:ext cx="413163" cy="413163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94EBA0DC-0C54-3648-AD6B-C6B8C979F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7639" y="5438127"/>
            <a:ext cx="413163" cy="41316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25E53-DF9A-4A43-A154-6009742AEE1B}"/>
              </a:ext>
            </a:extLst>
          </p:cNvPr>
          <p:cNvCxnSpPr>
            <a:stCxn id="98" idx="0"/>
            <a:endCxn id="144" idx="2"/>
          </p:cNvCxnSpPr>
          <p:nvPr/>
        </p:nvCxnSpPr>
        <p:spPr>
          <a:xfrm flipV="1">
            <a:off x="8982744" y="3420103"/>
            <a:ext cx="404462" cy="25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577CC51-DFFD-EC49-AABE-741C5AA54FE6}"/>
              </a:ext>
            </a:extLst>
          </p:cNvPr>
          <p:cNvCxnSpPr>
            <a:cxnSpLocks/>
            <a:stCxn id="144" idx="0"/>
            <a:endCxn id="16" idx="2"/>
          </p:cNvCxnSpPr>
          <p:nvPr/>
        </p:nvCxnSpPr>
        <p:spPr>
          <a:xfrm flipV="1">
            <a:off x="9387206" y="2934226"/>
            <a:ext cx="416166" cy="20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200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Causal sentence representation </a:t>
            </a:r>
            <a:br>
              <a:rPr lang="en-US" dirty="0"/>
            </a:br>
            <a:r>
              <a:rPr lang="en-US" dirty="0"/>
              <a:t>and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Any sentence representation learning method from Lecture 2 could be used as long as it does not break the generative story: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addition to the feedforward and convolutional n-gram language models, we can use any of the remaining sentence representation.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49</a:t>
            </a:fld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734D8F6-2E61-ED45-AE18-2FFA220A40DB}"/>
              </a:ext>
            </a:extLst>
          </p:cNvPr>
          <p:cNvSpPr/>
          <p:nvPr/>
        </p:nvSpPr>
        <p:spPr>
          <a:xfrm>
            <a:off x="2906928" y="3569927"/>
            <a:ext cx="563418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A7DA210-CA92-BE46-BA57-96E2CC847792}"/>
              </a:ext>
            </a:extLst>
          </p:cNvPr>
          <p:cNvSpPr/>
          <p:nvPr/>
        </p:nvSpPr>
        <p:spPr>
          <a:xfrm>
            <a:off x="3698946" y="3569928"/>
            <a:ext cx="1466272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explicitly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AD64D8D-3CEB-A548-B6B6-CF0914A4BA74}"/>
              </a:ext>
            </a:extLst>
          </p:cNvPr>
          <p:cNvSpPr/>
          <p:nvPr/>
        </p:nvSpPr>
        <p:spPr>
          <a:xfrm>
            <a:off x="5393818" y="3573464"/>
            <a:ext cx="1311563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CBD7AB9-FE23-8446-94FF-3BE19F01D932}"/>
              </a:ext>
            </a:extLst>
          </p:cNvPr>
          <p:cNvSpPr/>
          <p:nvPr/>
        </p:nvSpPr>
        <p:spPr>
          <a:xfrm>
            <a:off x="6933981" y="3569927"/>
            <a:ext cx="2131291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dependencies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1F6BC4D-32B6-DC4D-B19D-9AA92B58D1D8}"/>
              </a:ext>
            </a:extLst>
          </p:cNvPr>
          <p:cNvSpPr/>
          <p:nvPr/>
        </p:nvSpPr>
        <p:spPr>
          <a:xfrm>
            <a:off x="1541319" y="3569927"/>
            <a:ext cx="1080904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</a:t>
            </a:r>
            <a:r>
              <a:rPr lang="en-US" sz="1600" dirty="0" err="1"/>
              <a:t>bos</a:t>
            </a:r>
            <a:r>
              <a:rPr lang="en-US" sz="1600" dirty="0"/>
              <a:t>&gt;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16DC59-BFE7-7443-B22C-5762F0C9B285}"/>
              </a:ext>
            </a:extLst>
          </p:cNvPr>
          <p:cNvSpPr/>
          <p:nvPr/>
        </p:nvSpPr>
        <p:spPr>
          <a:xfrm>
            <a:off x="9293872" y="3569926"/>
            <a:ext cx="1080904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</a:t>
            </a:r>
            <a:r>
              <a:rPr lang="en-US" sz="1600" dirty="0" err="1"/>
              <a:t>eos</a:t>
            </a:r>
            <a:r>
              <a:rPr lang="en-US" sz="1600" dirty="0"/>
              <a:t>&gt;</a:t>
            </a:r>
          </a:p>
        </p:txBody>
      </p:sp>
      <p:cxnSp>
        <p:nvCxnSpPr>
          <p:cNvPr id="140" name="Straight Arrow Connector 18">
            <a:extLst>
              <a:ext uri="{FF2B5EF4-FFF2-40B4-BE49-F238E27FC236}">
                <a16:creationId xmlns:a16="http://schemas.microsoft.com/office/drawing/2014/main" id="{7BEB726D-949E-8D4F-8F21-C6F63C8C22DF}"/>
              </a:ext>
            </a:extLst>
          </p:cNvPr>
          <p:cNvCxnSpPr>
            <a:stCxn id="138" idx="0"/>
            <a:endCxn id="133" idx="0"/>
          </p:cNvCxnSpPr>
          <p:nvPr/>
        </p:nvCxnSpPr>
        <p:spPr>
          <a:xfrm rot="5400000" flipH="1" flipV="1">
            <a:off x="2635204" y="3016494"/>
            <a:ext cx="12700" cy="1106866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B63A9D98-0BD5-3B4D-BBD1-9F7BFC53FBF0}"/>
              </a:ext>
            </a:extLst>
          </p:cNvPr>
          <p:cNvSpPr/>
          <p:nvPr/>
        </p:nvSpPr>
        <p:spPr>
          <a:xfrm>
            <a:off x="1389732" y="3396081"/>
            <a:ext cx="2192338" cy="791033"/>
          </a:xfrm>
          <a:prstGeom prst="ellipse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Straight Arrow Connector 18">
            <a:extLst>
              <a:ext uri="{FF2B5EF4-FFF2-40B4-BE49-F238E27FC236}">
                <a16:creationId xmlns:a16="http://schemas.microsoft.com/office/drawing/2014/main" id="{0BAC1493-2EBE-FF4A-B471-DE45E0B9E310}"/>
              </a:ext>
            </a:extLst>
          </p:cNvPr>
          <p:cNvCxnSpPr>
            <a:cxnSpLocks/>
            <a:stCxn id="141" idx="0"/>
            <a:endCxn id="134" idx="0"/>
          </p:cNvCxnSpPr>
          <p:nvPr/>
        </p:nvCxnSpPr>
        <p:spPr>
          <a:xfrm rot="16200000" flipH="1">
            <a:off x="3372067" y="2509914"/>
            <a:ext cx="173847" cy="1946181"/>
          </a:xfrm>
          <a:prstGeom prst="curvedConnector3">
            <a:avLst>
              <a:gd name="adj1" fmla="val -1314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8A64FB20-243F-5246-B9C4-DD983F527BCE}"/>
              </a:ext>
            </a:extLst>
          </p:cNvPr>
          <p:cNvSpPr/>
          <p:nvPr/>
        </p:nvSpPr>
        <p:spPr>
          <a:xfrm>
            <a:off x="1389731" y="3310691"/>
            <a:ext cx="3961101" cy="962526"/>
          </a:xfrm>
          <a:prstGeom prst="ellipse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8" name="Straight Arrow Connector 18">
            <a:extLst>
              <a:ext uri="{FF2B5EF4-FFF2-40B4-BE49-F238E27FC236}">
                <a16:creationId xmlns:a16="http://schemas.microsoft.com/office/drawing/2014/main" id="{D121CFE3-C2D7-2641-B226-2C7AC3CFAEC5}"/>
              </a:ext>
            </a:extLst>
          </p:cNvPr>
          <p:cNvCxnSpPr>
            <a:cxnSpLocks/>
            <a:stCxn id="143" idx="0"/>
            <a:endCxn id="136" idx="0"/>
          </p:cNvCxnSpPr>
          <p:nvPr/>
        </p:nvCxnSpPr>
        <p:spPr>
          <a:xfrm rot="16200000" flipH="1">
            <a:off x="4578554" y="2102418"/>
            <a:ext cx="262773" cy="2679318"/>
          </a:xfrm>
          <a:prstGeom prst="curvedConnector3">
            <a:avLst>
              <a:gd name="adj1" fmla="val -869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6F5CF441-426A-F64C-B501-836619BEA304}"/>
              </a:ext>
            </a:extLst>
          </p:cNvPr>
          <p:cNvSpPr/>
          <p:nvPr/>
        </p:nvSpPr>
        <p:spPr>
          <a:xfrm>
            <a:off x="1380701" y="3178343"/>
            <a:ext cx="5449895" cy="1207921"/>
          </a:xfrm>
          <a:prstGeom prst="ellipse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5" name="Straight Arrow Connector 18">
            <a:extLst>
              <a:ext uri="{FF2B5EF4-FFF2-40B4-BE49-F238E27FC236}">
                <a16:creationId xmlns:a16="http://schemas.microsoft.com/office/drawing/2014/main" id="{3DF7B23F-3B78-2149-B90D-AD90BA24D46F}"/>
              </a:ext>
            </a:extLst>
          </p:cNvPr>
          <p:cNvCxnSpPr>
            <a:cxnSpLocks/>
            <a:stCxn id="159" idx="0"/>
            <a:endCxn id="137" idx="0"/>
          </p:cNvCxnSpPr>
          <p:nvPr/>
        </p:nvCxnSpPr>
        <p:spPr>
          <a:xfrm rot="16200000" flipH="1">
            <a:off x="5856846" y="1427146"/>
            <a:ext cx="391584" cy="3893978"/>
          </a:xfrm>
          <a:prstGeom prst="curvedConnector3">
            <a:avLst>
              <a:gd name="adj1" fmla="val -5837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B59C7AFA-E1AA-2549-980B-5D1C1A472592}"/>
              </a:ext>
            </a:extLst>
          </p:cNvPr>
          <p:cNvSpPr/>
          <p:nvPr/>
        </p:nvSpPr>
        <p:spPr>
          <a:xfrm>
            <a:off x="1402194" y="3106151"/>
            <a:ext cx="7774560" cy="1342858"/>
          </a:xfrm>
          <a:prstGeom prst="ellipse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7" name="Straight Arrow Connector 18">
            <a:extLst>
              <a:ext uri="{FF2B5EF4-FFF2-40B4-BE49-F238E27FC236}">
                <a16:creationId xmlns:a16="http://schemas.microsoft.com/office/drawing/2014/main" id="{9131B44A-3F25-E446-A5AF-E9E08E9A0257}"/>
              </a:ext>
            </a:extLst>
          </p:cNvPr>
          <p:cNvCxnSpPr>
            <a:cxnSpLocks/>
            <a:stCxn id="166" idx="0"/>
            <a:endCxn id="139" idx="0"/>
          </p:cNvCxnSpPr>
          <p:nvPr/>
        </p:nvCxnSpPr>
        <p:spPr>
          <a:xfrm rot="16200000" flipH="1">
            <a:off x="7330011" y="1065613"/>
            <a:ext cx="463775" cy="4544850"/>
          </a:xfrm>
          <a:prstGeom prst="curvedConnector3">
            <a:avLst>
              <a:gd name="adj1" fmla="val -492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44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6" grpId="0" animBg="1"/>
      <p:bldP spid="137" grpId="0" animBg="1"/>
      <p:bldP spid="138" grpId="0" animBg="1"/>
      <p:bldP spid="139" grpId="0" animBg="1"/>
      <p:bldP spid="141" grpId="0" animBg="1"/>
      <p:bldP spid="143" grpId="0" animBg="1"/>
      <p:bldP spid="159" grpId="0" animBg="1"/>
      <p:bldP spid="1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12E4-8695-9B4A-BCB1-5FB9ADE1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9AFA-D947-2B4F-B371-166F3CC1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sentence is a variable-length sequence of tokens:</a:t>
            </a:r>
          </a:p>
          <a:p>
            <a:r>
              <a:rPr lang="en-US" dirty="0"/>
              <a:t>Each token could be any one from a vocabulary:</a:t>
            </a:r>
          </a:p>
          <a:p>
            <a:r>
              <a:rPr lang="en-US" dirty="0"/>
              <a:t>Once the vocabulary is fixed and encoding is done, a sentence or text is just a sequence of “integer indices”. 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(</a:t>
            </a:r>
            <a:r>
              <a:rPr lang="ko-KR" altLang="en-US" dirty="0" err="1"/>
              <a:t>커넥트</a:t>
            </a:r>
            <a:r>
              <a:rPr lang="en-US" altLang="ko-KR" dirty="0"/>
              <a:t>,</a:t>
            </a:r>
            <a:r>
              <a:rPr lang="ko-KR" altLang="en-US" dirty="0"/>
              <a:t> 재단</a:t>
            </a:r>
            <a:r>
              <a:rPr lang="en-US" altLang="ko-KR" dirty="0"/>
              <a:t>,</a:t>
            </a:r>
            <a:r>
              <a:rPr lang="ko-KR" altLang="en-US" dirty="0"/>
              <a:t> 에서</a:t>
            </a:r>
            <a:r>
              <a:rPr lang="en-US" altLang="ko-KR" dirty="0"/>
              <a:t>,</a:t>
            </a:r>
            <a:r>
              <a:rPr lang="ko-KR" altLang="en-US" dirty="0"/>
              <a:t> 강의</a:t>
            </a:r>
            <a:r>
              <a:rPr lang="en-US" altLang="ko-KR" dirty="0"/>
              <a:t>,</a:t>
            </a:r>
            <a:r>
              <a:rPr lang="ko-KR" altLang="en-US" dirty="0"/>
              <a:t> 중</a:t>
            </a:r>
            <a:r>
              <a:rPr lang="en-US" altLang="ko-KR" dirty="0"/>
              <a:t>,</a:t>
            </a:r>
            <a:r>
              <a:rPr lang="ko-KR" altLang="en-US" dirty="0"/>
              <a:t> 입니다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.)</a:t>
            </a:r>
          </a:p>
          <a:p>
            <a:pPr lvl="1"/>
            <a:r>
              <a:rPr lang="en-US" dirty="0"/>
              <a:t>(5241, 827, 20, 288, 12, 19, 5)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B649-3CDF-5940-BDE0-3EA1B48E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A4A37-D65B-7E4B-90A3-DBB5F258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389" y="1932417"/>
            <a:ext cx="27940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5A27C-67FB-FC42-80C3-4518FAFCB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94" y="2466718"/>
            <a:ext cx="927100" cy="2794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30DD9D-FDFD-8C4C-85F6-84E5E5A3F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987103"/>
              </p:ext>
            </p:extLst>
          </p:nvPr>
        </p:nvGraphicFramePr>
        <p:xfrm>
          <a:off x="8245389" y="3521392"/>
          <a:ext cx="159814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2594">
                  <a:extLst>
                    <a:ext uri="{9D8B030D-6E8A-4147-A177-3AD203B41FA5}">
                      <a16:colId xmlns:a16="http://schemas.microsoft.com/office/drawing/2014/main" val="424100783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val="3575086657"/>
                    </a:ext>
                  </a:extLst>
                </a:gridCol>
              </a:tblGrid>
              <a:tr h="301987">
                <a:tc>
                  <a:txBody>
                    <a:bodyPr/>
                    <a:lstStyle/>
                    <a:p>
                      <a:r>
                        <a:rPr lang="en-US" sz="16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833478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308954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중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172958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19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입니다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953587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에서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442005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245783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288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강의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878092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827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재단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96469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2338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7DBBFBC-1F1E-B046-A6DA-4C321F477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75" y="4909502"/>
            <a:ext cx="558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8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Infinite context </a:t>
            </a:r>
            <a:r>
              <a:rPr lang="en-US" i="1" dirty="0"/>
              <a:t>n→∞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</a:t>
            </a:r>
            <a:r>
              <a:rPr lang="en-US" dirty="0" err="1"/>
              <a:t>CBoW</a:t>
            </a:r>
            <a:r>
              <a:rPr lang="en-US" dirty="0"/>
              <a:t>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Equivalent to the neural LM after replacing “</a:t>
            </a:r>
            <a:r>
              <a:rPr lang="en-US" dirty="0" err="1"/>
              <a:t>concat</a:t>
            </a:r>
            <a:r>
              <a:rPr lang="en-US" dirty="0"/>
              <a:t>” with “average”</a:t>
            </a:r>
          </a:p>
          <a:p>
            <a:pPr lvl="1"/>
            <a:r>
              <a:rPr lang="en-US" dirty="0"/>
              <a:t>“Averaging” allows the model to consider the infinite large context window.</a:t>
            </a:r>
          </a:p>
          <a:p>
            <a:r>
              <a:rPr lang="en-US" dirty="0"/>
              <a:t>Extremely efficient, but a weak language model</a:t>
            </a:r>
          </a:p>
          <a:p>
            <a:pPr lvl="1"/>
            <a:r>
              <a:rPr lang="en-US" dirty="0"/>
              <a:t>Ignores the order of the tokens in the context windows.</a:t>
            </a:r>
          </a:p>
          <a:p>
            <a:pPr lvl="2"/>
            <a:r>
              <a:rPr lang="en-US" dirty="0"/>
              <a:t>Any language with a fixed order cannot be modelled well.</a:t>
            </a:r>
          </a:p>
          <a:p>
            <a:pPr lvl="1"/>
            <a:r>
              <a:rPr lang="en-US" dirty="0"/>
              <a:t>Averaging ignores the absolute counts, which may be important:</a:t>
            </a:r>
          </a:p>
          <a:p>
            <a:pPr lvl="2"/>
            <a:r>
              <a:rPr lang="en-US" dirty="0"/>
              <a:t>If the context window is larger, “verb” becomes less likely in SVO languages.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91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Infinite context n→∞ </a:t>
            </a:r>
            <a:br>
              <a:rPr lang="en-US" dirty="0"/>
            </a:br>
            <a:r>
              <a:rPr lang="en-US" dirty="0"/>
              <a:t>– Recurrent Language Models </a:t>
            </a:r>
            <a:r>
              <a:rPr lang="en-US" sz="3600" dirty="0"/>
              <a:t>[</a:t>
            </a:r>
            <a:r>
              <a:rPr lang="en-US" sz="3600" dirty="0" err="1"/>
              <a:t>Mikolov</a:t>
            </a:r>
            <a:r>
              <a:rPr lang="en-US" sz="3600" dirty="0"/>
              <a:t> et al., 2010]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recurrent network summarizes all the tokens so far.</a:t>
            </a:r>
          </a:p>
          <a:p>
            <a:r>
              <a:rPr lang="en-US" dirty="0"/>
              <a:t>Use the recurrent network’s memory to predict the next token.</a:t>
            </a:r>
          </a:p>
          <a:p>
            <a:r>
              <a:rPr lang="en-US" dirty="0"/>
              <a:t>Efficient online processing of a streaming text:</a:t>
            </a:r>
          </a:p>
          <a:p>
            <a:pPr lvl="1"/>
            <a:r>
              <a:rPr lang="en-US" dirty="0"/>
              <a:t>Constant time per step.</a:t>
            </a:r>
          </a:p>
          <a:p>
            <a:pPr lvl="1"/>
            <a:r>
              <a:rPr lang="en-US" dirty="0"/>
              <a:t>Constant memory throughout forward computation</a:t>
            </a:r>
          </a:p>
          <a:p>
            <a:r>
              <a:rPr lang="en-US" dirty="0"/>
              <a:t>Useful in practice:</a:t>
            </a:r>
          </a:p>
          <a:p>
            <a:pPr lvl="1"/>
            <a:r>
              <a:rPr lang="en-US" dirty="0"/>
              <a:t>Useful for autocomplete and keyword suggestion.</a:t>
            </a:r>
          </a:p>
          <a:p>
            <a:pPr lvl="1"/>
            <a:r>
              <a:rPr lang="en-US" dirty="0"/>
              <a:t>Scoring partial hypotheses in generation.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3EDF69-D362-E04F-B837-BED441C1D46F}"/>
              </a:ext>
            </a:extLst>
          </p:cNvPr>
          <p:cNvSpPr>
            <a:spLocks noChangeAspect="1"/>
          </p:cNvSpPr>
          <p:nvPr/>
        </p:nvSpPr>
        <p:spPr>
          <a:xfrm>
            <a:off x="7603597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084D6-00F5-6D4E-9CE4-778747CF3E92}"/>
              </a:ext>
            </a:extLst>
          </p:cNvPr>
          <p:cNvSpPr>
            <a:spLocks noChangeAspect="1"/>
          </p:cNvSpPr>
          <p:nvPr/>
        </p:nvSpPr>
        <p:spPr>
          <a:xfrm>
            <a:off x="8553696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D055D-B0B7-7E4A-9890-5F6D752F89E3}"/>
              </a:ext>
            </a:extLst>
          </p:cNvPr>
          <p:cNvSpPr>
            <a:spLocks noChangeAspect="1"/>
          </p:cNvSpPr>
          <p:nvPr/>
        </p:nvSpPr>
        <p:spPr>
          <a:xfrm>
            <a:off x="9503796" y="4964931"/>
            <a:ext cx="475050" cy="46107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1940BF-9F23-A448-9D49-FCDE97689F40}"/>
              </a:ext>
            </a:extLst>
          </p:cNvPr>
          <p:cNvSpPr>
            <a:spLocks noChangeAspect="1"/>
          </p:cNvSpPr>
          <p:nvPr/>
        </p:nvSpPr>
        <p:spPr>
          <a:xfrm>
            <a:off x="10453896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F9BA7-931A-C14C-9285-3596B76A91E8}"/>
              </a:ext>
            </a:extLst>
          </p:cNvPr>
          <p:cNvSpPr>
            <a:spLocks noChangeAspect="1"/>
          </p:cNvSpPr>
          <p:nvPr/>
        </p:nvSpPr>
        <p:spPr>
          <a:xfrm>
            <a:off x="11403996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50CA5-6B4B-6E42-9C28-90430CC26CC1}"/>
              </a:ext>
            </a:extLst>
          </p:cNvPr>
          <p:cNvSpPr/>
          <p:nvPr/>
        </p:nvSpPr>
        <p:spPr>
          <a:xfrm>
            <a:off x="7137400" y="418688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D43C25-A722-AA4A-A34C-50DB75F5F1C0}"/>
              </a:ext>
            </a:extLst>
          </p:cNvPr>
          <p:cNvSpPr/>
          <p:nvPr/>
        </p:nvSpPr>
        <p:spPr>
          <a:xfrm>
            <a:off x="8094309" y="419325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0FD04D-2B33-3B40-BEB9-948E5430FCBC}"/>
              </a:ext>
            </a:extLst>
          </p:cNvPr>
          <p:cNvSpPr/>
          <p:nvPr/>
        </p:nvSpPr>
        <p:spPr>
          <a:xfrm>
            <a:off x="9051217" y="418688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A1EDB5-62D4-404B-93A5-5A7814E386F9}"/>
              </a:ext>
            </a:extLst>
          </p:cNvPr>
          <p:cNvCxnSpPr>
            <a:stCxn id="5" idx="0"/>
            <a:endCxn id="15" idx="2"/>
          </p:cNvCxnSpPr>
          <p:nvPr/>
        </p:nvCxnSpPr>
        <p:spPr>
          <a:xfrm flipH="1" flipV="1">
            <a:off x="7470908" y="4588682"/>
            <a:ext cx="370215" cy="54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2EAF59-D234-7844-A3F1-4FC22464F00C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8427816" y="4595051"/>
            <a:ext cx="363406" cy="53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0F1A0D-C13D-5C48-AE53-1FC8C7B88052}"/>
              </a:ext>
            </a:extLst>
          </p:cNvPr>
          <p:cNvCxnSpPr>
            <a:cxnSpLocks/>
            <a:stCxn id="7" idx="0"/>
            <a:endCxn id="17" idx="2"/>
          </p:cNvCxnSpPr>
          <p:nvPr/>
        </p:nvCxnSpPr>
        <p:spPr>
          <a:xfrm flipH="1" flipV="1">
            <a:off x="9384725" y="4588682"/>
            <a:ext cx="356597" cy="37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1B4496-10F2-9D46-89EA-66EB7AC97EB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804415" y="4387782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EB7C97-225E-4B4F-B730-DAFFF219A9B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8761324" y="4387782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19B9CED-6F8F-8642-939E-0E08D64C3260}"/>
              </a:ext>
            </a:extLst>
          </p:cNvPr>
          <p:cNvSpPr/>
          <p:nvPr/>
        </p:nvSpPr>
        <p:spPr>
          <a:xfrm>
            <a:off x="9028746" y="3548475"/>
            <a:ext cx="1138692" cy="343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0D7173-EE15-004D-BBDD-76A4BACC9338}"/>
              </a:ext>
            </a:extLst>
          </p:cNvPr>
          <p:cNvCxnSpPr>
            <a:cxnSpLocks/>
            <a:stCxn id="17" idx="0"/>
            <a:endCxn id="36" idx="2"/>
          </p:cNvCxnSpPr>
          <p:nvPr/>
        </p:nvCxnSpPr>
        <p:spPr>
          <a:xfrm flipV="1">
            <a:off x="9384725" y="3891528"/>
            <a:ext cx="213367" cy="295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45ED41-A9A4-694D-9BDA-78BCCF0AED63}"/>
              </a:ext>
            </a:extLst>
          </p:cNvPr>
          <p:cNvCxnSpPr>
            <a:cxnSpLocks/>
            <a:stCxn id="36" idx="0"/>
            <a:endCxn id="41" idx="2"/>
          </p:cNvCxnSpPr>
          <p:nvPr/>
        </p:nvCxnSpPr>
        <p:spPr>
          <a:xfrm flipV="1">
            <a:off x="9598092" y="3230268"/>
            <a:ext cx="510777" cy="318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B48F27B-E183-E74A-A514-3C1F0800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217" y="2936905"/>
            <a:ext cx="2115303" cy="2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51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Infinite context </a:t>
            </a:r>
            <a:r>
              <a:rPr lang="en-US" i="1" dirty="0"/>
              <a:t>n→∞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Recurrent Memory Networks </a:t>
            </a:r>
            <a:r>
              <a:rPr lang="en-US" sz="3600" dirty="0"/>
              <a:t>[Tran et al., 2016]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068610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recurrent network </a:t>
            </a:r>
            <a:r>
              <a:rPr lang="en-US" dirty="0"/>
              <a:t>solves a difficult problem: </a:t>
            </a:r>
            <a:r>
              <a:rPr lang="en-US" i="1" dirty="0"/>
              <a:t>compress the entire context into a fixed-size memory vector</a:t>
            </a:r>
            <a:r>
              <a:rPr lang="en-US" dirty="0"/>
              <a:t>.</a:t>
            </a:r>
          </a:p>
          <a:p>
            <a:r>
              <a:rPr lang="en-US" b="1" dirty="0"/>
              <a:t>Self-attention </a:t>
            </a:r>
            <a:r>
              <a:rPr lang="en-US" dirty="0"/>
              <a:t>does not require such compression but still can capture </a:t>
            </a:r>
            <a:br>
              <a:rPr lang="en-US" dirty="0"/>
            </a:br>
            <a:r>
              <a:rPr lang="en-US" dirty="0"/>
              <a:t>long-term dependencies. </a:t>
            </a:r>
          </a:p>
          <a:p>
            <a:r>
              <a:rPr lang="en-US" dirty="0"/>
              <a:t>Combine these two: a recurrent memory network (RMN) </a:t>
            </a:r>
            <a:r>
              <a:rPr lang="en-US" sz="2400" dirty="0"/>
              <a:t>[Tran et al., 2016]</a:t>
            </a:r>
          </a:p>
          <a:p>
            <a:pPr lvl="1"/>
            <a:r>
              <a:rPr lang="en-US" dirty="0"/>
              <a:t>RNMT+: a similar, recent extension for neural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209180-E2BB-2D41-A60F-5FED50664368}"/>
              </a:ext>
            </a:extLst>
          </p:cNvPr>
          <p:cNvSpPr>
            <a:spLocks noChangeAspect="1"/>
          </p:cNvSpPr>
          <p:nvPr/>
        </p:nvSpPr>
        <p:spPr>
          <a:xfrm>
            <a:off x="8296194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BB7F-349F-A24A-A91D-BD1F901E2E4E}"/>
              </a:ext>
            </a:extLst>
          </p:cNvPr>
          <p:cNvSpPr>
            <a:spLocks noChangeAspect="1"/>
          </p:cNvSpPr>
          <p:nvPr/>
        </p:nvSpPr>
        <p:spPr>
          <a:xfrm>
            <a:off x="8621312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6905D-F0B6-D849-9436-AF42E8F4C083}"/>
              </a:ext>
            </a:extLst>
          </p:cNvPr>
          <p:cNvSpPr>
            <a:spLocks noChangeAspect="1"/>
          </p:cNvSpPr>
          <p:nvPr/>
        </p:nvSpPr>
        <p:spPr>
          <a:xfrm>
            <a:off x="8946429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3E8BE-83E8-A248-BBDC-6363A9420EE8}"/>
              </a:ext>
            </a:extLst>
          </p:cNvPr>
          <p:cNvSpPr>
            <a:spLocks noChangeAspect="1"/>
          </p:cNvSpPr>
          <p:nvPr/>
        </p:nvSpPr>
        <p:spPr>
          <a:xfrm>
            <a:off x="9271547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FDEC33-56C6-B940-A523-A0D168F62E7D}"/>
              </a:ext>
            </a:extLst>
          </p:cNvPr>
          <p:cNvSpPr>
            <a:spLocks noChangeAspect="1"/>
          </p:cNvSpPr>
          <p:nvPr/>
        </p:nvSpPr>
        <p:spPr>
          <a:xfrm>
            <a:off x="9596665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0B2FAD-D162-E648-BAFB-2EF56C5A4AB5}"/>
              </a:ext>
            </a:extLst>
          </p:cNvPr>
          <p:cNvSpPr>
            <a:spLocks noChangeAspect="1"/>
          </p:cNvSpPr>
          <p:nvPr/>
        </p:nvSpPr>
        <p:spPr>
          <a:xfrm>
            <a:off x="9921784" y="4737632"/>
            <a:ext cx="325118" cy="31555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B4FF1-8B8B-CD47-B536-04416394C18A}"/>
              </a:ext>
            </a:extLst>
          </p:cNvPr>
          <p:cNvSpPr>
            <a:spLocks noChangeAspect="1"/>
          </p:cNvSpPr>
          <p:nvPr/>
        </p:nvSpPr>
        <p:spPr>
          <a:xfrm>
            <a:off x="10246901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E26992-CD4D-ED47-A0A6-549003AE4306}"/>
              </a:ext>
            </a:extLst>
          </p:cNvPr>
          <p:cNvSpPr>
            <a:spLocks noChangeAspect="1"/>
          </p:cNvSpPr>
          <p:nvPr/>
        </p:nvSpPr>
        <p:spPr>
          <a:xfrm>
            <a:off x="10572019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68D30E-15DE-4942-9113-9C96524B8DC2}"/>
              </a:ext>
            </a:extLst>
          </p:cNvPr>
          <p:cNvSpPr>
            <a:spLocks noChangeAspect="1"/>
          </p:cNvSpPr>
          <p:nvPr/>
        </p:nvSpPr>
        <p:spPr>
          <a:xfrm>
            <a:off x="10897137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1ECEDA-9688-6C45-A632-291D9CB6EAF7}"/>
              </a:ext>
            </a:extLst>
          </p:cNvPr>
          <p:cNvSpPr>
            <a:spLocks noChangeAspect="1"/>
          </p:cNvSpPr>
          <p:nvPr/>
        </p:nvSpPr>
        <p:spPr>
          <a:xfrm>
            <a:off x="11222255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EB68EB-79A1-0241-8223-70C802490D53}"/>
              </a:ext>
            </a:extLst>
          </p:cNvPr>
          <p:cNvSpPr>
            <a:spLocks noChangeAspect="1"/>
          </p:cNvSpPr>
          <p:nvPr/>
        </p:nvSpPr>
        <p:spPr>
          <a:xfrm>
            <a:off x="11547373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69EB00-0C26-4C44-B6C3-2D4704FAED7F}"/>
              </a:ext>
            </a:extLst>
          </p:cNvPr>
          <p:cNvSpPr>
            <a:spLocks noChangeAspect="1"/>
          </p:cNvSpPr>
          <p:nvPr/>
        </p:nvSpPr>
        <p:spPr>
          <a:xfrm>
            <a:off x="8296194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DED66D-74DB-ED47-BC97-2A78540DC00F}"/>
              </a:ext>
            </a:extLst>
          </p:cNvPr>
          <p:cNvSpPr>
            <a:spLocks noChangeAspect="1"/>
          </p:cNvSpPr>
          <p:nvPr/>
        </p:nvSpPr>
        <p:spPr>
          <a:xfrm>
            <a:off x="8621312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2E0B4C-46F0-4E4C-B64B-D88B3AE29283}"/>
              </a:ext>
            </a:extLst>
          </p:cNvPr>
          <p:cNvSpPr>
            <a:spLocks noChangeAspect="1"/>
          </p:cNvSpPr>
          <p:nvPr/>
        </p:nvSpPr>
        <p:spPr>
          <a:xfrm>
            <a:off x="8946429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8357EE-1DFE-6E44-B28D-F20D6B8CB7D4}"/>
              </a:ext>
            </a:extLst>
          </p:cNvPr>
          <p:cNvSpPr>
            <a:spLocks noChangeAspect="1"/>
          </p:cNvSpPr>
          <p:nvPr/>
        </p:nvSpPr>
        <p:spPr>
          <a:xfrm>
            <a:off x="9271547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580A61-2773-E749-8D9E-8BA5AAB27BC7}"/>
              </a:ext>
            </a:extLst>
          </p:cNvPr>
          <p:cNvSpPr>
            <a:spLocks noChangeAspect="1"/>
          </p:cNvSpPr>
          <p:nvPr/>
        </p:nvSpPr>
        <p:spPr>
          <a:xfrm>
            <a:off x="9596665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3C309C-C61F-164F-83FC-D4AF8BCD6B44}"/>
              </a:ext>
            </a:extLst>
          </p:cNvPr>
          <p:cNvSpPr>
            <a:spLocks noChangeAspect="1"/>
          </p:cNvSpPr>
          <p:nvPr/>
        </p:nvSpPr>
        <p:spPr>
          <a:xfrm>
            <a:off x="9921784" y="3041488"/>
            <a:ext cx="325118" cy="3155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92D692-B2AD-804B-AEA1-36E8A92D8ADA}"/>
              </a:ext>
            </a:extLst>
          </p:cNvPr>
          <p:cNvSpPr>
            <a:spLocks noChangeAspect="1"/>
          </p:cNvSpPr>
          <p:nvPr/>
        </p:nvSpPr>
        <p:spPr>
          <a:xfrm>
            <a:off x="10246901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E7A3C4-F5A3-6449-A39B-CCBC24703D0C}"/>
              </a:ext>
            </a:extLst>
          </p:cNvPr>
          <p:cNvSpPr>
            <a:spLocks noChangeAspect="1"/>
          </p:cNvSpPr>
          <p:nvPr/>
        </p:nvSpPr>
        <p:spPr>
          <a:xfrm>
            <a:off x="10572019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BBED0-C570-1140-A87F-B128644B0CC2}"/>
              </a:ext>
            </a:extLst>
          </p:cNvPr>
          <p:cNvSpPr>
            <a:spLocks noChangeAspect="1"/>
          </p:cNvSpPr>
          <p:nvPr/>
        </p:nvSpPr>
        <p:spPr>
          <a:xfrm>
            <a:off x="10897137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801B15-C318-9943-B5A4-7537A9A7F963}"/>
              </a:ext>
            </a:extLst>
          </p:cNvPr>
          <p:cNvSpPr>
            <a:spLocks noChangeAspect="1"/>
          </p:cNvSpPr>
          <p:nvPr/>
        </p:nvSpPr>
        <p:spPr>
          <a:xfrm>
            <a:off x="11222255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F53983-F542-7E4B-9D36-E659DE4EF5BD}"/>
              </a:ext>
            </a:extLst>
          </p:cNvPr>
          <p:cNvSpPr>
            <a:spLocks noChangeAspect="1"/>
          </p:cNvSpPr>
          <p:nvPr/>
        </p:nvSpPr>
        <p:spPr>
          <a:xfrm>
            <a:off x="11547373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22FC2B-20B6-EA43-A31B-60169DCEF635}"/>
              </a:ext>
            </a:extLst>
          </p:cNvPr>
          <p:cNvSpPr/>
          <p:nvPr/>
        </p:nvSpPr>
        <p:spPr>
          <a:xfrm>
            <a:off x="5853452" y="3671039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586A9E-FA58-F140-94CB-611AC7A1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36" y="4013817"/>
            <a:ext cx="126805" cy="105670"/>
          </a:xfrm>
          <a:prstGeom prst="rect">
            <a:avLst/>
          </a:prstGeom>
        </p:spPr>
      </p:pic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B7B216D-63C1-B54E-B1C4-4906D83E4300}"/>
              </a:ext>
            </a:extLst>
          </p:cNvPr>
          <p:cNvCxnSpPr>
            <a:cxnSpLocks/>
            <a:stCxn id="7" idx="0"/>
            <a:endCxn id="28" idx="2"/>
          </p:cNvCxnSpPr>
          <p:nvPr/>
        </p:nvCxnSpPr>
        <p:spPr>
          <a:xfrm rot="16200000" flipV="1">
            <a:off x="7238055" y="3305940"/>
            <a:ext cx="660965" cy="2430668"/>
          </a:xfrm>
          <a:prstGeom prst="curvedConnector3">
            <a:avLst>
              <a:gd name="adj1" fmla="val 28417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C5520D9C-BFD1-0D4E-97AB-7A55FCCE5FC6}"/>
              </a:ext>
            </a:extLst>
          </p:cNvPr>
          <p:cNvCxnSpPr>
            <a:stCxn id="11" idx="0"/>
            <a:endCxn id="28" idx="2"/>
          </p:cNvCxnSpPr>
          <p:nvPr/>
        </p:nvCxnSpPr>
        <p:spPr>
          <a:xfrm rot="16200000" flipV="1">
            <a:off x="7945353" y="2598641"/>
            <a:ext cx="546841" cy="3731140"/>
          </a:xfrm>
          <a:prstGeom prst="curvedConnector3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84EE2B4-F949-F341-929D-1DE909B2AC90}"/>
              </a:ext>
            </a:extLst>
          </p:cNvPr>
          <p:cNvSpPr/>
          <p:nvPr/>
        </p:nvSpPr>
        <p:spPr>
          <a:xfrm>
            <a:off x="7342952" y="3926323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4248545C-EBE1-AC40-83ED-6D8CA04708F7}"/>
              </a:ext>
            </a:extLst>
          </p:cNvPr>
          <p:cNvCxnSpPr>
            <a:cxnSpLocks/>
            <a:stCxn id="7" idx="0"/>
            <a:endCxn id="32" idx="2"/>
          </p:cNvCxnSpPr>
          <p:nvPr/>
        </p:nvCxnSpPr>
        <p:spPr>
          <a:xfrm rot="16200000" flipV="1">
            <a:off x="7895801" y="3963685"/>
            <a:ext cx="650447" cy="112569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7D95631-CB9B-234E-A9B2-FC8A9B9BDC07}"/>
              </a:ext>
            </a:extLst>
          </p:cNvPr>
          <p:cNvCxnSpPr>
            <a:cxnSpLocks/>
            <a:stCxn id="11" idx="0"/>
            <a:endCxn id="32" idx="2"/>
          </p:cNvCxnSpPr>
          <p:nvPr/>
        </p:nvCxnSpPr>
        <p:spPr>
          <a:xfrm rot="16200000" flipV="1">
            <a:off x="8603099" y="3256387"/>
            <a:ext cx="536323" cy="242616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61BAFE8-4AF2-324C-86C4-1C370AD47B7F}"/>
              </a:ext>
            </a:extLst>
          </p:cNvPr>
          <p:cNvSpPr/>
          <p:nvPr/>
        </p:nvSpPr>
        <p:spPr>
          <a:xfrm>
            <a:off x="9525839" y="3692322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166AFF-D54D-554B-A1B2-7168B6F72B5D}"/>
              </a:ext>
            </a:extLst>
          </p:cNvPr>
          <p:cNvSpPr>
            <a:spLocks noChangeAspect="1"/>
          </p:cNvSpPr>
          <p:nvPr/>
        </p:nvSpPr>
        <p:spPr>
          <a:xfrm>
            <a:off x="8067945" y="3533675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294910-D37E-2547-BD62-6772EBB8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44" y="3588887"/>
            <a:ext cx="116238" cy="116238"/>
          </a:xfrm>
          <a:prstGeom prst="rect">
            <a:avLst/>
          </a:prstGeom>
        </p:spPr>
      </p:pic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2D2CD0D-85A2-F54D-AF90-6E33A6B279F7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7832796" y="3580835"/>
            <a:ext cx="170868" cy="52010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63F09C6-EF5D-084D-9AB3-B5723F8490E8}"/>
              </a:ext>
            </a:extLst>
          </p:cNvPr>
          <p:cNvCxnSpPr>
            <a:cxnSpLocks/>
            <a:stCxn id="28" idx="0"/>
            <a:endCxn id="36" idx="0"/>
          </p:cNvCxnSpPr>
          <p:nvPr/>
        </p:nvCxnSpPr>
        <p:spPr>
          <a:xfrm rot="5400000" flipH="1" flipV="1">
            <a:off x="7197062" y="2689817"/>
            <a:ext cx="137364" cy="1825081"/>
          </a:xfrm>
          <a:prstGeom prst="curvedConnector3">
            <a:avLst>
              <a:gd name="adj1" fmla="val 23846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BD8A53E4-DAF2-2F47-BFC3-3BADCA7CE5B8}"/>
              </a:ext>
            </a:extLst>
          </p:cNvPr>
          <p:cNvCxnSpPr>
            <a:cxnSpLocks/>
            <a:stCxn id="36" idx="3"/>
            <a:endCxn id="35" idx="2"/>
          </p:cNvCxnSpPr>
          <p:nvPr/>
        </p:nvCxnSpPr>
        <p:spPr>
          <a:xfrm>
            <a:off x="8288624" y="3644564"/>
            <a:ext cx="1795719" cy="322743"/>
          </a:xfrm>
          <a:prstGeom prst="curvedConnector4">
            <a:avLst>
              <a:gd name="adj1" fmla="val 34449"/>
              <a:gd name="adj2" fmla="val 158934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EE2F86E-DB48-614F-9A72-57D8C8CCFD08}"/>
              </a:ext>
            </a:extLst>
          </p:cNvPr>
          <p:cNvCxnSpPr>
            <a:cxnSpLocks/>
            <a:stCxn id="35" idx="0"/>
            <a:endCxn id="22" idx="2"/>
          </p:cNvCxnSpPr>
          <p:nvPr/>
        </p:nvCxnSpPr>
        <p:spPr>
          <a:xfrm rot="5400000" flipH="1" flipV="1">
            <a:off x="9916704" y="3524683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DEFAE29-B745-EA4D-8E39-1221571BC3FE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9596664" y="3967308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BE9C78C-92E2-FA44-B029-2CEB0B8F5ED3}"/>
              </a:ext>
            </a:extLst>
          </p:cNvPr>
          <p:cNvSpPr>
            <a:spLocks noChangeAspect="1"/>
          </p:cNvSpPr>
          <p:nvPr/>
        </p:nvSpPr>
        <p:spPr>
          <a:xfrm>
            <a:off x="8296194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E5F29F-A36A-5449-A88C-400CB4F11313}"/>
              </a:ext>
            </a:extLst>
          </p:cNvPr>
          <p:cNvSpPr>
            <a:spLocks noChangeAspect="1"/>
          </p:cNvSpPr>
          <p:nvPr/>
        </p:nvSpPr>
        <p:spPr>
          <a:xfrm>
            <a:off x="8621312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CBD4F8-77EA-E549-A4EC-082DD7A678E5}"/>
              </a:ext>
            </a:extLst>
          </p:cNvPr>
          <p:cNvSpPr>
            <a:spLocks noChangeAspect="1"/>
          </p:cNvSpPr>
          <p:nvPr/>
        </p:nvSpPr>
        <p:spPr>
          <a:xfrm>
            <a:off x="8946429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EA7C4D-A6CC-0849-B16C-C96339BBFFEC}"/>
              </a:ext>
            </a:extLst>
          </p:cNvPr>
          <p:cNvSpPr>
            <a:spLocks noChangeAspect="1"/>
          </p:cNvSpPr>
          <p:nvPr/>
        </p:nvSpPr>
        <p:spPr>
          <a:xfrm>
            <a:off x="9271547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F473B0-5C12-0C48-9C9A-9C59589BAAD1}"/>
              </a:ext>
            </a:extLst>
          </p:cNvPr>
          <p:cNvSpPr>
            <a:spLocks noChangeAspect="1"/>
          </p:cNvSpPr>
          <p:nvPr/>
        </p:nvSpPr>
        <p:spPr>
          <a:xfrm>
            <a:off x="9596665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F1BC1D-9608-CF46-B035-A2171C6AF623}"/>
              </a:ext>
            </a:extLst>
          </p:cNvPr>
          <p:cNvSpPr>
            <a:spLocks noChangeAspect="1"/>
          </p:cNvSpPr>
          <p:nvPr/>
        </p:nvSpPr>
        <p:spPr>
          <a:xfrm>
            <a:off x="10246901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82DF99-8552-844F-8563-FC558183380D}"/>
              </a:ext>
            </a:extLst>
          </p:cNvPr>
          <p:cNvSpPr>
            <a:spLocks noChangeAspect="1"/>
          </p:cNvSpPr>
          <p:nvPr/>
        </p:nvSpPr>
        <p:spPr>
          <a:xfrm>
            <a:off x="10572019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703F50-6B1F-0043-809E-22938B924FA8}"/>
              </a:ext>
            </a:extLst>
          </p:cNvPr>
          <p:cNvSpPr>
            <a:spLocks noChangeAspect="1"/>
          </p:cNvSpPr>
          <p:nvPr/>
        </p:nvSpPr>
        <p:spPr>
          <a:xfrm>
            <a:off x="10897137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E77530F-E625-CE49-8BB5-CC173255E473}"/>
              </a:ext>
            </a:extLst>
          </p:cNvPr>
          <p:cNvSpPr>
            <a:spLocks noChangeAspect="1"/>
          </p:cNvSpPr>
          <p:nvPr/>
        </p:nvSpPr>
        <p:spPr>
          <a:xfrm>
            <a:off x="11222255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6E1B01-D489-144F-9A49-D0E78A561E4B}"/>
              </a:ext>
            </a:extLst>
          </p:cNvPr>
          <p:cNvSpPr>
            <a:spLocks noChangeAspect="1"/>
          </p:cNvSpPr>
          <p:nvPr/>
        </p:nvSpPr>
        <p:spPr>
          <a:xfrm>
            <a:off x="11547373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120E6E-6B31-584F-9725-F2B8BD160778}"/>
              </a:ext>
            </a:extLst>
          </p:cNvPr>
          <p:cNvSpPr>
            <a:spLocks noChangeAspect="1"/>
          </p:cNvSpPr>
          <p:nvPr/>
        </p:nvSpPr>
        <p:spPr>
          <a:xfrm>
            <a:off x="9917245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177CDCA-5FD0-A144-A075-A2FD76606279}"/>
              </a:ext>
            </a:extLst>
          </p:cNvPr>
          <p:cNvSpPr/>
          <p:nvPr/>
        </p:nvSpPr>
        <p:spPr>
          <a:xfrm rot="16200000">
            <a:off x="8160975" y="5640420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42459E-9AC1-894F-9E13-DF6E0BA3D556}"/>
              </a:ext>
            </a:extLst>
          </p:cNvPr>
          <p:cNvSpPr/>
          <p:nvPr/>
        </p:nvSpPr>
        <p:spPr>
          <a:xfrm rot="16200000">
            <a:off x="8485808" y="5640421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7CFD595-2A61-8F42-8401-6904448AF4E2}"/>
              </a:ext>
            </a:extLst>
          </p:cNvPr>
          <p:cNvSpPr/>
          <p:nvPr/>
        </p:nvSpPr>
        <p:spPr>
          <a:xfrm rot="16200000">
            <a:off x="8810641" y="5640422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A4F704-3DEE-4041-889E-AEA2C77B5751}"/>
              </a:ext>
            </a:extLst>
          </p:cNvPr>
          <p:cNvSpPr/>
          <p:nvPr/>
        </p:nvSpPr>
        <p:spPr>
          <a:xfrm rot="16200000">
            <a:off x="9135474" y="5640423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300BE4-A4B2-9142-88D4-EAECDAC858B5}"/>
              </a:ext>
            </a:extLst>
          </p:cNvPr>
          <p:cNvSpPr/>
          <p:nvPr/>
        </p:nvSpPr>
        <p:spPr>
          <a:xfrm rot="16200000">
            <a:off x="9460307" y="5640424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260E2D-A76F-4746-AA2E-CEF2A8AACE0A}"/>
              </a:ext>
            </a:extLst>
          </p:cNvPr>
          <p:cNvSpPr/>
          <p:nvPr/>
        </p:nvSpPr>
        <p:spPr>
          <a:xfrm rot="16200000">
            <a:off x="9785140" y="5640425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152E7A-FCE0-0640-9887-7FB915DE4173}"/>
              </a:ext>
            </a:extLst>
          </p:cNvPr>
          <p:cNvSpPr/>
          <p:nvPr/>
        </p:nvSpPr>
        <p:spPr>
          <a:xfrm rot="16200000">
            <a:off x="10109973" y="5640426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666BBA-BC5F-C449-9E28-45435684246A}"/>
              </a:ext>
            </a:extLst>
          </p:cNvPr>
          <p:cNvSpPr/>
          <p:nvPr/>
        </p:nvSpPr>
        <p:spPr>
          <a:xfrm rot="16200000">
            <a:off x="10434806" y="5640427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6B4753-1BAD-FB41-8ACF-3F8B1C64AD75}"/>
              </a:ext>
            </a:extLst>
          </p:cNvPr>
          <p:cNvSpPr/>
          <p:nvPr/>
        </p:nvSpPr>
        <p:spPr>
          <a:xfrm rot="16200000">
            <a:off x="10759639" y="5640428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B79EA46-514F-D445-97D7-4A566A898C6B}"/>
              </a:ext>
            </a:extLst>
          </p:cNvPr>
          <p:cNvSpPr/>
          <p:nvPr/>
        </p:nvSpPr>
        <p:spPr>
          <a:xfrm rot="16200000">
            <a:off x="11084472" y="5640429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AC7EFE-B7BC-A445-9A2E-437A0D7CC830}"/>
              </a:ext>
            </a:extLst>
          </p:cNvPr>
          <p:cNvSpPr/>
          <p:nvPr/>
        </p:nvSpPr>
        <p:spPr>
          <a:xfrm rot="16200000">
            <a:off x="11409305" y="5640430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642F4EA-314C-AE48-A2A5-22742DE94333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8582398" y="5764065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E41FCBD-359D-ED40-93AC-2FD4FD378C23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8907231" y="5764066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7F2CFA4-94C1-AD47-8708-BFA8EAEC5D5F}"/>
              </a:ext>
            </a:extLst>
          </p:cNvPr>
          <p:cNvCxnSpPr>
            <a:cxnSpLocks/>
          </p:cNvCxnSpPr>
          <p:nvPr/>
        </p:nvCxnSpPr>
        <p:spPr>
          <a:xfrm>
            <a:off x="9232064" y="5764067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6592AE8-0288-A346-AAC9-0913DABAF08B}"/>
              </a:ext>
            </a:extLst>
          </p:cNvPr>
          <p:cNvCxnSpPr>
            <a:cxnSpLocks/>
          </p:cNvCxnSpPr>
          <p:nvPr/>
        </p:nvCxnSpPr>
        <p:spPr>
          <a:xfrm>
            <a:off x="9556897" y="5764068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111B4B0-5A2A-1644-A8AE-D73044FFA972}"/>
              </a:ext>
            </a:extLst>
          </p:cNvPr>
          <p:cNvCxnSpPr>
            <a:cxnSpLocks/>
          </p:cNvCxnSpPr>
          <p:nvPr/>
        </p:nvCxnSpPr>
        <p:spPr>
          <a:xfrm>
            <a:off x="9881730" y="5764069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E6144DD-B79B-B440-9EEF-8601643D7572}"/>
              </a:ext>
            </a:extLst>
          </p:cNvPr>
          <p:cNvCxnSpPr>
            <a:cxnSpLocks/>
          </p:cNvCxnSpPr>
          <p:nvPr/>
        </p:nvCxnSpPr>
        <p:spPr>
          <a:xfrm>
            <a:off x="10206563" y="5764070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E52295-CF35-6E4F-B5C3-6C1A556D653F}"/>
              </a:ext>
            </a:extLst>
          </p:cNvPr>
          <p:cNvCxnSpPr>
            <a:cxnSpLocks/>
          </p:cNvCxnSpPr>
          <p:nvPr/>
        </p:nvCxnSpPr>
        <p:spPr>
          <a:xfrm>
            <a:off x="10531396" y="5764071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818C82-D2E2-D643-9226-F9553C4756C8}"/>
              </a:ext>
            </a:extLst>
          </p:cNvPr>
          <p:cNvCxnSpPr>
            <a:cxnSpLocks/>
          </p:cNvCxnSpPr>
          <p:nvPr/>
        </p:nvCxnSpPr>
        <p:spPr>
          <a:xfrm>
            <a:off x="10856229" y="5764072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B63C468-14DE-F647-99B8-F49643FB8FA4}"/>
              </a:ext>
            </a:extLst>
          </p:cNvPr>
          <p:cNvCxnSpPr>
            <a:cxnSpLocks/>
          </p:cNvCxnSpPr>
          <p:nvPr/>
        </p:nvCxnSpPr>
        <p:spPr>
          <a:xfrm>
            <a:off x="11181062" y="5764073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4AAEC7-EB93-B845-9BEA-6609FEC5B62B}"/>
              </a:ext>
            </a:extLst>
          </p:cNvPr>
          <p:cNvCxnSpPr>
            <a:cxnSpLocks/>
          </p:cNvCxnSpPr>
          <p:nvPr/>
        </p:nvCxnSpPr>
        <p:spPr>
          <a:xfrm>
            <a:off x="11505895" y="5764074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43E2220-CF92-2E4F-B1B0-E03B6DE2EDCE}"/>
              </a:ext>
            </a:extLst>
          </p:cNvPr>
          <p:cNvCxnSpPr>
            <a:cxnSpLocks/>
            <a:stCxn id="49" idx="0"/>
            <a:endCxn id="61" idx="1"/>
          </p:cNvCxnSpPr>
          <p:nvPr/>
        </p:nvCxnSpPr>
        <p:spPr>
          <a:xfrm flipV="1">
            <a:off x="8458753" y="6061843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730FD9E-0A1C-D242-B987-E92C2536558C}"/>
              </a:ext>
            </a:extLst>
          </p:cNvPr>
          <p:cNvCxnSpPr>
            <a:cxnSpLocks/>
            <a:stCxn id="50" idx="0"/>
            <a:endCxn id="62" idx="1"/>
          </p:cNvCxnSpPr>
          <p:nvPr/>
        </p:nvCxnSpPr>
        <p:spPr>
          <a:xfrm flipH="1" flipV="1">
            <a:off x="8783586" y="6061844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B3DD16A-593E-8548-949A-3B25BA29057E}"/>
              </a:ext>
            </a:extLst>
          </p:cNvPr>
          <p:cNvCxnSpPr>
            <a:cxnSpLocks/>
          </p:cNvCxnSpPr>
          <p:nvPr/>
        </p:nvCxnSpPr>
        <p:spPr>
          <a:xfrm flipH="1" flipV="1">
            <a:off x="9108419" y="6061845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D50EDA5-62CE-5242-9321-C8D5556FECD8}"/>
              </a:ext>
            </a:extLst>
          </p:cNvPr>
          <p:cNvCxnSpPr>
            <a:cxnSpLocks/>
          </p:cNvCxnSpPr>
          <p:nvPr/>
        </p:nvCxnSpPr>
        <p:spPr>
          <a:xfrm flipH="1" flipV="1">
            <a:off x="9433252" y="6061846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F4C82A4-8D51-D140-883C-304D9CF295F6}"/>
              </a:ext>
            </a:extLst>
          </p:cNvPr>
          <p:cNvCxnSpPr>
            <a:cxnSpLocks/>
          </p:cNvCxnSpPr>
          <p:nvPr/>
        </p:nvCxnSpPr>
        <p:spPr>
          <a:xfrm flipH="1" flipV="1">
            <a:off x="9758085" y="6061847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8CC0FD4-010A-054F-8DD2-641F6C5D26CC}"/>
              </a:ext>
            </a:extLst>
          </p:cNvPr>
          <p:cNvCxnSpPr>
            <a:cxnSpLocks/>
          </p:cNvCxnSpPr>
          <p:nvPr/>
        </p:nvCxnSpPr>
        <p:spPr>
          <a:xfrm flipH="1" flipV="1">
            <a:off x="10082918" y="6061848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CD9D674-BE14-964B-AB24-9983FB265F4B}"/>
              </a:ext>
            </a:extLst>
          </p:cNvPr>
          <p:cNvCxnSpPr>
            <a:cxnSpLocks/>
          </p:cNvCxnSpPr>
          <p:nvPr/>
        </p:nvCxnSpPr>
        <p:spPr>
          <a:xfrm flipH="1" flipV="1">
            <a:off x="10407751" y="6061849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F162C8F-F7B5-7747-96E4-01F2C138BD76}"/>
              </a:ext>
            </a:extLst>
          </p:cNvPr>
          <p:cNvCxnSpPr>
            <a:cxnSpLocks/>
          </p:cNvCxnSpPr>
          <p:nvPr/>
        </p:nvCxnSpPr>
        <p:spPr>
          <a:xfrm flipH="1" flipV="1">
            <a:off x="10732584" y="6061850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4035CE9-2070-2841-A503-2365674897B8}"/>
              </a:ext>
            </a:extLst>
          </p:cNvPr>
          <p:cNvCxnSpPr>
            <a:cxnSpLocks/>
          </p:cNvCxnSpPr>
          <p:nvPr/>
        </p:nvCxnSpPr>
        <p:spPr>
          <a:xfrm flipH="1" flipV="1">
            <a:off x="11057417" y="6061851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834BA02-1911-4A47-82F1-D1C3929E2AA3}"/>
              </a:ext>
            </a:extLst>
          </p:cNvPr>
          <p:cNvCxnSpPr>
            <a:cxnSpLocks/>
          </p:cNvCxnSpPr>
          <p:nvPr/>
        </p:nvCxnSpPr>
        <p:spPr>
          <a:xfrm flipH="1" flipV="1">
            <a:off x="11382250" y="6061852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9E66CB5-69BF-CF43-A206-08F31A4B335E}"/>
              </a:ext>
            </a:extLst>
          </p:cNvPr>
          <p:cNvCxnSpPr>
            <a:cxnSpLocks/>
          </p:cNvCxnSpPr>
          <p:nvPr/>
        </p:nvCxnSpPr>
        <p:spPr>
          <a:xfrm flipH="1" flipV="1">
            <a:off x="11707083" y="6061853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9BE7D5-B836-9B4A-BE2E-945C0DD96E74}"/>
              </a:ext>
            </a:extLst>
          </p:cNvPr>
          <p:cNvCxnSpPr>
            <a:cxnSpLocks/>
            <a:stCxn id="61" idx="3"/>
            <a:endCxn id="6" idx="2"/>
          </p:cNvCxnSpPr>
          <p:nvPr/>
        </p:nvCxnSpPr>
        <p:spPr>
          <a:xfrm flipV="1">
            <a:off x="8458753" y="5167312"/>
            <a:ext cx="0" cy="298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A0B0827-4BF4-814C-9A5E-E67DCD084626}"/>
              </a:ext>
            </a:extLst>
          </p:cNvPr>
          <p:cNvCxnSpPr>
            <a:cxnSpLocks/>
            <a:stCxn id="62" idx="3"/>
            <a:endCxn id="7" idx="2"/>
          </p:cNvCxnSpPr>
          <p:nvPr/>
        </p:nvCxnSpPr>
        <p:spPr>
          <a:xfrm flipV="1">
            <a:off x="8783586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6119DDF-AFE8-894D-81E0-56C575C332B8}"/>
              </a:ext>
            </a:extLst>
          </p:cNvPr>
          <p:cNvCxnSpPr>
            <a:cxnSpLocks/>
          </p:cNvCxnSpPr>
          <p:nvPr/>
        </p:nvCxnSpPr>
        <p:spPr>
          <a:xfrm flipV="1">
            <a:off x="9108419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0440D57-07A5-F146-8A75-7A61320315DC}"/>
              </a:ext>
            </a:extLst>
          </p:cNvPr>
          <p:cNvCxnSpPr>
            <a:cxnSpLocks/>
          </p:cNvCxnSpPr>
          <p:nvPr/>
        </p:nvCxnSpPr>
        <p:spPr>
          <a:xfrm flipV="1">
            <a:off x="9433252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1196531-1B4B-BC42-AA04-0B61552C0BA6}"/>
              </a:ext>
            </a:extLst>
          </p:cNvPr>
          <p:cNvCxnSpPr>
            <a:cxnSpLocks/>
          </p:cNvCxnSpPr>
          <p:nvPr/>
        </p:nvCxnSpPr>
        <p:spPr>
          <a:xfrm flipV="1">
            <a:off x="9758085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6AE784E-781A-FD40-BAE5-C13EA9A3227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0082918" y="5053188"/>
            <a:ext cx="1425" cy="41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2132F92-21A9-B74C-B4D7-2CABF0FCE2E9}"/>
              </a:ext>
            </a:extLst>
          </p:cNvPr>
          <p:cNvCxnSpPr>
            <a:cxnSpLocks/>
          </p:cNvCxnSpPr>
          <p:nvPr/>
        </p:nvCxnSpPr>
        <p:spPr>
          <a:xfrm flipV="1">
            <a:off x="10407751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4544E09-F966-D24D-A673-F422B0A9809A}"/>
              </a:ext>
            </a:extLst>
          </p:cNvPr>
          <p:cNvCxnSpPr>
            <a:cxnSpLocks/>
          </p:cNvCxnSpPr>
          <p:nvPr/>
        </p:nvCxnSpPr>
        <p:spPr>
          <a:xfrm flipV="1">
            <a:off x="10732584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C88DC37-1937-8745-920D-AE579B777196}"/>
              </a:ext>
            </a:extLst>
          </p:cNvPr>
          <p:cNvCxnSpPr>
            <a:cxnSpLocks/>
          </p:cNvCxnSpPr>
          <p:nvPr/>
        </p:nvCxnSpPr>
        <p:spPr>
          <a:xfrm flipV="1">
            <a:off x="11057417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576A7DD-4ECC-7747-AE9D-23517F7FE75C}"/>
              </a:ext>
            </a:extLst>
          </p:cNvPr>
          <p:cNvCxnSpPr>
            <a:cxnSpLocks/>
          </p:cNvCxnSpPr>
          <p:nvPr/>
        </p:nvCxnSpPr>
        <p:spPr>
          <a:xfrm flipV="1">
            <a:off x="11382250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C8BDD1E-09DB-A340-952F-165D7DD348D5}"/>
              </a:ext>
            </a:extLst>
          </p:cNvPr>
          <p:cNvCxnSpPr>
            <a:cxnSpLocks/>
          </p:cNvCxnSpPr>
          <p:nvPr/>
        </p:nvCxnSpPr>
        <p:spPr>
          <a:xfrm flipV="1">
            <a:off x="11707083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9F54F6D-A262-0F45-A365-EAA6EDC897EC}"/>
              </a:ext>
            </a:extLst>
          </p:cNvPr>
          <p:cNvSpPr/>
          <p:nvPr/>
        </p:nvSpPr>
        <p:spPr>
          <a:xfrm>
            <a:off x="9728206" y="2391907"/>
            <a:ext cx="1138692" cy="343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47DFA6A-AFA2-3647-8CC4-5FF43E813785}"/>
              </a:ext>
            </a:extLst>
          </p:cNvPr>
          <p:cNvCxnSpPr>
            <a:cxnSpLocks/>
            <a:stCxn id="22" idx="0"/>
            <a:endCxn id="116" idx="2"/>
          </p:cNvCxnSpPr>
          <p:nvPr/>
        </p:nvCxnSpPr>
        <p:spPr>
          <a:xfrm flipV="1">
            <a:off x="10084343" y="2734960"/>
            <a:ext cx="213209" cy="306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1FB1AB-0CA8-9948-B067-8E10382FF960}"/>
              </a:ext>
            </a:extLst>
          </p:cNvPr>
          <p:cNvCxnSpPr>
            <a:cxnSpLocks/>
            <a:stCxn id="116" idx="0"/>
            <a:endCxn id="119" idx="2"/>
          </p:cNvCxnSpPr>
          <p:nvPr/>
        </p:nvCxnSpPr>
        <p:spPr>
          <a:xfrm flipV="1">
            <a:off x="10297552" y="2073700"/>
            <a:ext cx="510777" cy="318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4AD5C3E4-791F-AA4D-99F9-4DAD780A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677" y="1780337"/>
            <a:ext cx="2115303" cy="2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6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5" grpId="0" animBg="1"/>
      <p:bldP spid="36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1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4D4E-912C-5E46-9F89-6CEB2004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learned so far…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AE3F1-02C1-484A-9C7A-0A4235E2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autoregressive language modelling is:</a:t>
            </a:r>
          </a:p>
          <a:p>
            <a:pPr lvl="1"/>
            <a:endParaRPr lang="en-US" dirty="0"/>
          </a:p>
          <a:p>
            <a:r>
              <a:rPr lang="en-US" dirty="0"/>
              <a:t>How autoregressive language modelling transforms unsupervised learning into a series of supervised learning:</a:t>
            </a:r>
          </a:p>
          <a:p>
            <a:pPr lvl="1"/>
            <a:r>
              <a:rPr lang="en-US" dirty="0"/>
              <a:t>It is a series of predicting the next token given previous tokens.</a:t>
            </a:r>
          </a:p>
          <a:p>
            <a:r>
              <a:rPr lang="en-US" dirty="0"/>
              <a:t>How neural language modelling improves upon n-gram language models:</a:t>
            </a:r>
          </a:p>
          <a:p>
            <a:pPr lvl="1"/>
            <a:r>
              <a:rPr lang="en-US" dirty="0"/>
              <a:t>Continuous vector space facilitates generalization to unseen n-grams.</a:t>
            </a:r>
          </a:p>
          <a:p>
            <a:pPr lvl="1"/>
            <a:r>
              <a:rPr lang="en-US" dirty="0"/>
              <a:t>Infinitely large context window</a:t>
            </a:r>
          </a:p>
          <a:p>
            <a:r>
              <a:rPr lang="en-US" dirty="0"/>
              <a:t>How sentence representation extraction is used for language modelling:</a:t>
            </a:r>
          </a:p>
          <a:p>
            <a:pPr lvl="1"/>
            <a:r>
              <a:rPr lang="en-US" dirty="0"/>
              <a:t>Convolutional language models, recurrent language models and self-attention language models..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1C56-450B-3E46-8C9A-5CBFAA2A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AE677-5985-F948-BC4A-4CDC4A97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66" y="2316867"/>
            <a:ext cx="6045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966A2A-0C99-304A-94F9-D35B9008F445}"/>
              </a:ext>
            </a:extLst>
          </p:cNvPr>
          <p:cNvSpPr txBox="1"/>
          <p:nvPr/>
        </p:nvSpPr>
        <p:spPr>
          <a:xfrm rot="19994867">
            <a:off x="6872438" y="5293031"/>
            <a:ext cx="36287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84491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historical remark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did neural machine translation start, and where does it fit?</a:t>
            </a:r>
          </a:p>
        </p:txBody>
      </p:sp>
    </p:spTree>
    <p:extLst>
      <p:ext uri="{BB962C8B-B14F-4D97-AF65-F5344CB8AC3E}">
        <p14:creationId xmlns:p14="http://schemas.microsoft.com/office/powerpoint/2010/main" val="13121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85" y="534863"/>
            <a:ext cx="10451326" cy="5941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08761" y="6476797"/>
            <a:ext cx="268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Borr</a:t>
            </a:r>
            <a:r>
              <a:rPr lang="en-US" dirty="0"/>
              <a:t>, </a:t>
            </a:r>
            <a:r>
              <a:rPr lang="en-US" dirty="0" err="1"/>
              <a:t>Hovy</a:t>
            </a:r>
            <a:r>
              <a:rPr lang="en-US" dirty="0"/>
              <a:t> &amp; Levin (2006)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28337" y="519234"/>
            <a:ext cx="5347589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</a:t>
            </a:r>
            <a:r>
              <a:rPr lang="en-US"/>
              <a:t>if we </a:t>
            </a:r>
            <a:r>
              <a:rPr lang="en-US" dirty="0"/>
              <a:t>knew what these were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97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0" y="3221131"/>
            <a:ext cx="5802436" cy="3298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947" y="3221131"/>
            <a:ext cx="268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Borr</a:t>
            </a:r>
            <a:r>
              <a:rPr lang="en-US" dirty="0"/>
              <a:t>, </a:t>
            </a:r>
            <a:r>
              <a:rPr lang="en-US" dirty="0" err="1"/>
              <a:t>Hovy</a:t>
            </a:r>
            <a:r>
              <a:rPr lang="en-US" dirty="0"/>
              <a:t> &amp; Levin (2006)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413428" y="519234"/>
            <a:ext cx="5181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Unfortunately not</a:t>
            </a:r>
            <a:r>
              <a:rPr lang="mr-IN"/>
              <a:t>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356" y="519234"/>
            <a:ext cx="6475751" cy="356040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92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64"/>
            <a:ext cx="12192000" cy="47040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354" y="815686"/>
            <a:ext cx="1271846" cy="158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08" y="649838"/>
            <a:ext cx="1259017" cy="168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016" y="2980808"/>
            <a:ext cx="1669184" cy="1669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9317" r="21308" b="24444"/>
          <a:stretch/>
        </p:blipFill>
        <p:spPr>
          <a:xfrm>
            <a:off x="3423895" y="3534064"/>
            <a:ext cx="931133" cy="1115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402" y="3534064"/>
            <a:ext cx="940439" cy="9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23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34713" y="2927243"/>
            <a:ext cx="5569814" cy="35934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[Allen 1987 IEEE 1</a:t>
            </a:r>
            <a:r>
              <a:rPr lang="en-US" baseline="30000" dirty="0">
                <a:solidFill>
                  <a:schemeClr val="accent2"/>
                </a:solidFill>
              </a:rPr>
              <a:t>st</a:t>
            </a:r>
            <a:r>
              <a:rPr lang="en-US" dirty="0">
                <a:solidFill>
                  <a:schemeClr val="accent2"/>
                </a:solidFill>
              </a:rPr>
              <a:t> ICNN]</a:t>
            </a:r>
          </a:p>
          <a:p>
            <a:r>
              <a:rPr lang="en-US" dirty="0"/>
              <a:t>3310 </a:t>
            </a:r>
            <a:r>
              <a:rPr lang="en-US" dirty="0" err="1"/>
              <a:t>En-Es</a:t>
            </a:r>
            <a:r>
              <a:rPr lang="en-US" dirty="0"/>
              <a:t> pairs constructed on 31 </a:t>
            </a:r>
            <a:r>
              <a:rPr lang="en-US" dirty="0" err="1"/>
              <a:t>En</a:t>
            </a:r>
            <a:r>
              <a:rPr lang="en-US" dirty="0"/>
              <a:t>, 40 </a:t>
            </a:r>
            <a:r>
              <a:rPr lang="en-US" dirty="0" err="1"/>
              <a:t>Es</a:t>
            </a:r>
            <a:r>
              <a:rPr lang="en-US" dirty="0"/>
              <a:t> words, max 10/11 word sentence; 33 used as test set</a:t>
            </a:r>
          </a:p>
          <a:p>
            <a:r>
              <a:rPr lang="en-US" dirty="0"/>
              <a:t>Binary encoding of words – 50 inputs, 66 outputs; 1 or 3 hidden 150-unit layers. Ave WER: 1.3 words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58" y="752837"/>
            <a:ext cx="13843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55" y="843819"/>
            <a:ext cx="1952611" cy="1948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80" y="843819"/>
            <a:ext cx="2659352" cy="208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311" y="1031523"/>
            <a:ext cx="1292902" cy="13476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83011" y="2927243"/>
            <a:ext cx="6032218" cy="31587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[Chrisman 1992 </a:t>
            </a:r>
            <a:r>
              <a:rPr lang="en-US" i="1" dirty="0">
                <a:solidFill>
                  <a:schemeClr val="accent2"/>
                </a:solidFill>
              </a:rPr>
              <a:t>Connection Science</a:t>
            </a:r>
            <a:r>
              <a:rPr lang="en-US" dirty="0">
                <a:solidFill>
                  <a:schemeClr val="accent2"/>
                </a:solidFill>
              </a:rPr>
              <a:t>]</a:t>
            </a:r>
          </a:p>
          <a:p>
            <a:r>
              <a:rPr lang="en-US" dirty="0"/>
              <a:t>Dual-ported RAAM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architecture </a:t>
            </a:r>
            <a:r>
              <a:rPr lang="en-US" dirty="0">
                <a:solidFill>
                  <a:schemeClr val="accent2"/>
                </a:solidFill>
              </a:rPr>
              <a:t>[Pollack 1990 </a:t>
            </a:r>
            <a:r>
              <a:rPr lang="en-US" i="1" dirty="0">
                <a:solidFill>
                  <a:schemeClr val="accent2"/>
                </a:solidFill>
              </a:rPr>
              <a:t>Artificial Intelligence</a:t>
            </a:r>
            <a:r>
              <a:rPr lang="en-US" dirty="0">
                <a:solidFill>
                  <a:schemeClr val="accent2"/>
                </a:solidFill>
              </a:rPr>
              <a:t>] </a:t>
            </a:r>
            <a:r>
              <a:rPr lang="en-US" dirty="0"/>
              <a:t>applied to corpus of 216 parallel pairs of simple </a:t>
            </a:r>
            <a:r>
              <a:rPr lang="en-US" dirty="0" err="1"/>
              <a:t>En-Es</a:t>
            </a:r>
            <a:r>
              <a:rPr lang="en-US" dirty="0"/>
              <a:t> sentences:</a:t>
            </a:r>
          </a:p>
          <a:p>
            <a:r>
              <a:rPr lang="en-US" dirty="0"/>
              <a:t>Split 50/50 as train/test, 75% of sentences correctly translated!</a:t>
            </a:r>
          </a:p>
        </p:txBody>
      </p:sp>
    </p:spTree>
    <p:extLst>
      <p:ext uri="{BB962C8B-B14F-4D97-AF65-F5344CB8AC3E}">
        <p14:creationId xmlns:p14="http://schemas.microsoft.com/office/powerpoint/2010/main" val="3653981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1"/>
            <a:ext cx="12192000" cy="62329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522394"/>
            <a:ext cx="560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Brief resurrection in 1997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18" y="5315529"/>
            <a:ext cx="1514763" cy="15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3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9581-89A1-5542-9E6E-345D2995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450C3-4A17-A94F-8BF2-5B805266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token is an integer “index”. </a:t>
            </a:r>
          </a:p>
          <a:p>
            <a:r>
              <a:rPr lang="en-US" dirty="0"/>
              <a:t>How do should we represent a token so that it reflects its “meaning”?</a:t>
            </a:r>
          </a:p>
          <a:p>
            <a:r>
              <a:rPr lang="en-US" dirty="0"/>
              <a:t>First, we assume nothing is known: use an one-hot encoding.</a:t>
            </a:r>
          </a:p>
          <a:p>
            <a:endParaRPr lang="en-US" dirty="0"/>
          </a:p>
          <a:p>
            <a:pPr lvl="1"/>
            <a:r>
              <a:rPr lang="en-US" dirty="0"/>
              <a:t>     : the size of vocabulary</a:t>
            </a:r>
          </a:p>
          <a:p>
            <a:pPr lvl="1"/>
            <a:r>
              <a:rPr lang="en-US" dirty="0"/>
              <a:t>Only one of the elements is 1:</a:t>
            </a:r>
          </a:p>
          <a:p>
            <a:r>
              <a:rPr lang="en-US" dirty="0"/>
              <a:t>Every token is equally distant away from all the others.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70C59-CF1C-C845-B3F8-DE72F3E5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27936-7C7B-B04F-B8B3-927613A7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324655"/>
            <a:ext cx="53340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93F1E2-4C53-9F4F-844E-62BD2E82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55" y="3832312"/>
            <a:ext cx="3683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F0B88-06BC-A54E-AA14-E6D218C21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549" y="3756456"/>
            <a:ext cx="1346200" cy="97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60C81B-DFBE-AF44-9D75-02C788167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55" y="5168989"/>
            <a:ext cx="3340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3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neural 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309" y="1429425"/>
            <a:ext cx="2646878" cy="5173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47" y="1429424"/>
            <a:ext cx="2644453" cy="516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996" y="1429424"/>
            <a:ext cx="2646482" cy="51673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80996" y="1240971"/>
            <a:ext cx="2483590" cy="561702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5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64C5-0DFB-EE47-9721-53D87446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661A-DFDE-814E-A3E1-2484231C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1836" cy="4351338"/>
          </a:xfrm>
        </p:spPr>
        <p:txBody>
          <a:bodyPr/>
          <a:lstStyle/>
          <a:p>
            <a:r>
              <a:rPr lang="en-US" dirty="0"/>
              <a:t>Input: a sentence written in a source language</a:t>
            </a:r>
          </a:p>
          <a:p>
            <a:r>
              <a:rPr lang="en-US" dirty="0"/>
              <a:t>Output: a corresponding sentence in a target language</a:t>
            </a:r>
          </a:p>
          <a:p>
            <a:r>
              <a:rPr lang="en-US" dirty="0"/>
              <a:t>Problem statement: </a:t>
            </a:r>
          </a:p>
          <a:p>
            <a:pPr lvl="1"/>
            <a:r>
              <a:rPr lang="en-US" dirty="0"/>
              <a:t>Supervised learning: given the input sentence, output its translation</a:t>
            </a:r>
          </a:p>
          <a:p>
            <a:pPr lvl="1"/>
            <a:r>
              <a:rPr lang="en-US" dirty="0"/>
              <a:t>Compute the conditional distribution over all possible translation given the input</a:t>
            </a:r>
          </a:p>
          <a:p>
            <a:endParaRPr lang="en-US" dirty="0"/>
          </a:p>
          <a:p>
            <a:endParaRPr lang="en-US" i="1" dirty="0"/>
          </a:p>
          <a:p>
            <a:r>
              <a:rPr lang="en-US" i="1" dirty="0"/>
              <a:t>We have already learned every necessary ingredient for building a full neural machine translation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22BA-7CB1-6E43-AB5B-CE6B8199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6EA53-D667-BA46-B8BE-BD07BCC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91" y="1931555"/>
            <a:ext cx="3810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C56F8-56D2-E14E-973B-0D0CDF62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591" y="2464378"/>
            <a:ext cx="3810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5F0B26-F9BF-8540-9154-CED47BFB3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45" y="4169064"/>
            <a:ext cx="5207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7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Representation – One-hot Vectors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Build source and target vocabularies of unique tokens</a:t>
            </a:r>
          </a:p>
          <a:p>
            <a:pPr lvl="1"/>
            <a:r>
              <a:rPr lang="en-US" dirty="0"/>
              <a:t>For each of source and target languages,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Tokenize: separate punctuations, normalize punctuations, …</a:t>
            </a:r>
            <a:br>
              <a:rPr lang="en-US" dirty="0"/>
            </a:br>
            <a:r>
              <a:rPr lang="en-US" dirty="0"/>
              <a:t>e.g., “I’m going” =&gt; (“I”, “’m”, “going”), replace ‘, ’, `, into “`”, …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Spacy.io</a:t>
            </a:r>
            <a:r>
              <a:rPr lang="en-US" dirty="0"/>
              <a:t>, NLTK or Moses’ tokenizer.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Subword</a:t>
            </a:r>
            <a:r>
              <a:rPr lang="en-US" dirty="0"/>
              <a:t> segmentation: segment each token into a sequence of </a:t>
            </a:r>
            <a:r>
              <a:rPr lang="en-US" dirty="0" err="1"/>
              <a:t>subwords</a:t>
            </a:r>
            <a:br>
              <a:rPr lang="en-US" dirty="0"/>
            </a:br>
            <a:r>
              <a:rPr lang="en-US" dirty="0"/>
              <a:t>e.g., “going” =&gt; (“go”, “</a:t>
            </a:r>
            <a:r>
              <a:rPr lang="en-US" dirty="0" err="1"/>
              <a:t>ing</a:t>
            </a:r>
            <a:r>
              <a:rPr lang="en-US" dirty="0"/>
              <a:t>”), use BPE [</a:t>
            </a:r>
            <a:r>
              <a:rPr lang="en-US" dirty="0" err="1"/>
              <a:t>Sennrich</a:t>
            </a:r>
            <a:r>
              <a:rPr lang="en-US" dirty="0"/>
              <a:t> et al., 2015]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Collect all unique </a:t>
            </a:r>
            <a:r>
              <a:rPr lang="en-US" dirty="0" err="1"/>
              <a:t>subwords</a:t>
            </a:r>
            <a:r>
              <a:rPr lang="en-US" dirty="0"/>
              <a:t>, sort them by their frequencies (descending) and assign indices.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Transform each </a:t>
            </a:r>
            <a:r>
              <a:rPr lang="en-US" dirty="0" err="1"/>
              <a:t>subword</a:t>
            </a:r>
            <a:r>
              <a:rPr lang="en-US" dirty="0"/>
              <a:t> token into a corresponding one-hot vector.*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A7715-741B-DB44-A09F-AA5975A89550}"/>
              </a:ext>
            </a:extLst>
          </p:cNvPr>
          <p:cNvSpPr txBox="1"/>
          <p:nvPr/>
        </p:nvSpPr>
        <p:spPr>
          <a:xfrm>
            <a:off x="7058415" y="6549326"/>
            <a:ext cx="513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Of course, don’t do it offline. Transform them online.</a:t>
            </a:r>
          </a:p>
        </p:txBody>
      </p:sp>
    </p:spTree>
    <p:extLst>
      <p:ext uri="{BB962C8B-B14F-4D97-AF65-F5344CB8AC3E}">
        <p14:creationId xmlns:p14="http://schemas.microsoft.com/office/powerpoint/2010/main" val="2513194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pPr lvl="1"/>
            <a:r>
              <a:rPr lang="en-US" dirty="0"/>
              <a:t># of encoded vectors is proportional to the source sentence length: often same.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Recurrent networks have been widely used </a:t>
            </a:r>
            <a:r>
              <a:rPr lang="en-US" sz="2000" dirty="0"/>
              <a:t>[Cho et al., 2014; </a:t>
            </a:r>
            <a:r>
              <a:rPr lang="en-US" sz="2000" dirty="0" err="1"/>
              <a:t>Sutskever</a:t>
            </a:r>
            <a:r>
              <a:rPr lang="en-US" sz="2000" dirty="0"/>
              <a:t> et al., 2014]</a:t>
            </a:r>
            <a:r>
              <a:rPr lang="en-US" dirty="0"/>
              <a:t>, but CNN </a:t>
            </a:r>
            <a:r>
              <a:rPr lang="en-US" sz="2000" dirty="0"/>
              <a:t>[Gehring et al., 2017; </a:t>
            </a:r>
            <a:r>
              <a:rPr lang="en-US" sz="2000" dirty="0" err="1"/>
              <a:t>Kalchbrenner&amp;Blunsom</a:t>
            </a:r>
            <a:r>
              <a:rPr lang="en-US" sz="2000" dirty="0"/>
              <a:t>, 2013]</a:t>
            </a:r>
            <a:r>
              <a:rPr lang="en-US" dirty="0"/>
              <a:t> and self-attention </a:t>
            </a:r>
            <a:r>
              <a:rPr lang="en-US" sz="2000" dirty="0"/>
              <a:t>[Vaswani et al., 2017]</a:t>
            </a:r>
            <a:r>
              <a:rPr lang="en-US" dirty="0"/>
              <a:t> are used increasingly more often.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Collapsing often corresponds to information loss.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didn’t know initially until [</a:t>
            </a:r>
            <a:r>
              <a:rPr lang="en-US" dirty="0" err="1"/>
              <a:t>Bahdanau</a:t>
            </a:r>
            <a:r>
              <a:rPr lang="en-US" dirty="0"/>
              <a:t> et al., 2015].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CDE32-CD53-FF43-AF7F-1638655F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79" y="2710448"/>
            <a:ext cx="2413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73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69"/>
            <a:ext cx="10515600" cy="4351338"/>
          </a:xfrm>
        </p:spPr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CA1CE-DB6F-4148-8629-9905E7E2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09" y="3195488"/>
            <a:ext cx="4320309" cy="33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6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69"/>
            <a:ext cx="10515600" cy="4351338"/>
          </a:xfrm>
        </p:spPr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collapsed, the system fails to translate a long sentence correctly.</a:t>
            </a:r>
          </a:p>
          <a:p>
            <a:pPr lvl="2"/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pPr lvl="2"/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pPr lvl="1"/>
            <a:r>
              <a:rPr lang="en-US" dirty="0"/>
              <a:t>The system translates reasonable up to a certain point, but starts drifting away.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36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Language modelling with an infinite context </a:t>
            </a:r>
            <a:r>
              <a:rPr lang="en-US" i="1" dirty="0"/>
              <a:t>n→∞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Larger context is necessary to generate a coherent sentence.</a:t>
            </a:r>
          </a:p>
          <a:p>
            <a:pPr lvl="2"/>
            <a:r>
              <a:rPr lang="en-US" dirty="0"/>
              <a:t>Semantics could be largely provided by the source sentence, </a:t>
            </a:r>
            <a:br>
              <a:rPr lang="en-US" dirty="0"/>
            </a:br>
            <a:r>
              <a:rPr lang="en-US" dirty="0"/>
              <a:t>but syntactic properties need to be handled by the language model directly.</a:t>
            </a:r>
          </a:p>
          <a:p>
            <a:pPr lvl="1"/>
            <a:r>
              <a:rPr lang="en-US" dirty="0"/>
              <a:t>Recurrent networks, self-attention and (dilated) convolutional networks</a:t>
            </a:r>
          </a:p>
          <a:p>
            <a:pPr lvl="2"/>
            <a:r>
              <a:rPr lang="en-US" dirty="0"/>
              <a:t>Causal structure must be followed.</a:t>
            </a:r>
          </a:p>
          <a:p>
            <a:pPr lvl="2"/>
            <a:r>
              <a:rPr lang="en-US" dirty="0"/>
              <a:t>See Lecture 3.</a:t>
            </a:r>
          </a:p>
          <a:p>
            <a:r>
              <a:rPr lang="en-US" b="1" dirty="0"/>
              <a:t>Conditional</a:t>
            </a:r>
            <a:r>
              <a:rPr lang="en-US" dirty="0"/>
              <a:t> Language modelling</a:t>
            </a:r>
          </a:p>
          <a:p>
            <a:pPr lvl="1"/>
            <a:r>
              <a:rPr lang="en-US" dirty="0"/>
              <a:t>The context based on which the next token is predicted is </a:t>
            </a:r>
            <a:r>
              <a:rPr lang="en-US" b="1" dirty="0"/>
              <a:t>two-fold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87" y="5237163"/>
            <a:ext cx="3568700" cy="939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DFD96C-88FB-ED4B-9682-173BC73E1E0A}"/>
              </a:ext>
            </a:extLst>
          </p:cNvPr>
          <p:cNvSpPr/>
          <p:nvPr/>
        </p:nvSpPr>
        <p:spPr>
          <a:xfrm>
            <a:off x="4178304" y="5523344"/>
            <a:ext cx="1069684" cy="39564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897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Conditional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Conditional Language modelling</a:t>
            </a:r>
          </a:p>
          <a:p>
            <a:pPr lvl="1"/>
            <a:r>
              <a:rPr lang="en-US" dirty="0"/>
              <a:t>The context based on which the next token is predicted is </a:t>
            </a:r>
            <a:r>
              <a:rPr lang="en-US" b="1" dirty="0"/>
              <a:t>two-fold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Supervised learning: </a:t>
            </a:r>
            <a:r>
              <a:rPr lang="en-US" i="1" dirty="0"/>
              <a:t>T</a:t>
            </a:r>
            <a:r>
              <a:rPr lang="en-US" dirty="0"/>
              <a:t> input-output training pairs per sentence</a:t>
            </a:r>
          </a:p>
          <a:p>
            <a:pPr lvl="1"/>
            <a:r>
              <a:rPr lang="en-US" dirty="0"/>
              <a:t>Input: the entire source sentence      and the preceding target tokens </a:t>
            </a:r>
          </a:p>
          <a:p>
            <a:pPr lvl="1"/>
            <a:r>
              <a:rPr lang="en-US" dirty="0"/>
              <a:t>Output: the next token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23" y="2650981"/>
            <a:ext cx="3568700" cy="939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DFD96C-88FB-ED4B-9682-173BC73E1E0A}"/>
              </a:ext>
            </a:extLst>
          </p:cNvPr>
          <p:cNvSpPr/>
          <p:nvPr/>
        </p:nvSpPr>
        <p:spPr>
          <a:xfrm>
            <a:off x="4187540" y="2937162"/>
            <a:ext cx="1069684" cy="39564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2D826F-4852-5144-848E-7F589F00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4432300"/>
            <a:ext cx="2794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50C74-A91D-F141-8FB7-13734B8C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604" y="4484831"/>
            <a:ext cx="4445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74D33-F64A-6644-AAD2-FB6BAE5B6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932" y="4872760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0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Conditional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Conditional Language modelling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469" y="1570326"/>
            <a:ext cx="3568700" cy="9398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3945E05-742A-BA4E-86A5-0010A1BE4B60}"/>
              </a:ext>
            </a:extLst>
          </p:cNvPr>
          <p:cNvSpPr/>
          <p:nvPr/>
        </p:nvSpPr>
        <p:spPr>
          <a:xfrm>
            <a:off x="2566119" y="2519362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3357D-45B6-734C-A0E8-66FF1C24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232" y="3892701"/>
            <a:ext cx="381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BA19DC0-FCEB-FC4C-BA74-0092FE995663}"/>
              </a:ext>
            </a:extLst>
          </p:cNvPr>
          <p:cNvSpPr/>
          <p:nvPr/>
        </p:nvSpPr>
        <p:spPr>
          <a:xfrm>
            <a:off x="2549879" y="321405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873E53-24B1-0A42-9B1B-A60379F4DE4A}"/>
              </a:ext>
            </a:extLst>
          </p:cNvPr>
          <p:cNvSpPr/>
          <p:nvPr/>
        </p:nvSpPr>
        <p:spPr>
          <a:xfrm>
            <a:off x="2538207" y="4421763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6CB20-9583-314B-8D37-FB30DF036FE5}"/>
              </a:ext>
            </a:extLst>
          </p:cNvPr>
          <p:cNvSpPr/>
          <p:nvPr/>
        </p:nvSpPr>
        <p:spPr>
          <a:xfrm rot="5400000">
            <a:off x="2417789" y="3372483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Sentence Representation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0EB07-C2E1-7943-813B-59ECAA61672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013094" y="2742850"/>
            <a:ext cx="267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DB3A5B-6661-3244-9B16-B585A5FA00D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96854" y="3437542"/>
            <a:ext cx="283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D7013-4C7E-BC4B-93E9-A63B691C4B3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985182" y="4645251"/>
            <a:ext cx="294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8764193-822B-B94D-9824-8D0D4F73E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042" y="4562700"/>
            <a:ext cx="3429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189F96-D447-0D46-A641-37F88CC3C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969" y="2668587"/>
            <a:ext cx="241300" cy="165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6CA4A-E05C-F147-8B4F-698DBA758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6" y="3375593"/>
            <a:ext cx="241300" cy="16510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B5D0BDA-01F1-2443-86C9-360C652E29B8}"/>
              </a:ext>
            </a:extLst>
          </p:cNvPr>
          <p:cNvSpPr/>
          <p:nvPr/>
        </p:nvSpPr>
        <p:spPr>
          <a:xfrm>
            <a:off x="4265592" y="6159969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4A54FAC-E604-BD4A-8F2F-6987AB0A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68549" y="6260946"/>
            <a:ext cx="38100" cy="29210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55BE8BB-AB1B-CE46-AE68-0895FF9B79EF}"/>
              </a:ext>
            </a:extLst>
          </p:cNvPr>
          <p:cNvSpPr/>
          <p:nvPr/>
        </p:nvSpPr>
        <p:spPr>
          <a:xfrm>
            <a:off x="6167994" y="6154680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58CF71-E486-EF4D-8712-7C187817ECE7}"/>
              </a:ext>
            </a:extLst>
          </p:cNvPr>
          <p:cNvSpPr/>
          <p:nvPr/>
        </p:nvSpPr>
        <p:spPr>
          <a:xfrm>
            <a:off x="4960230" y="6154680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846078-DCC2-B547-BE66-5EDECF6D6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129" y="6308316"/>
            <a:ext cx="215900" cy="177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2DD13B-392E-4F45-A86E-043E4B4801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767" y="6308316"/>
            <a:ext cx="215900" cy="177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8CE75A-387C-4642-904E-9DAB07843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0469" y="6308318"/>
            <a:ext cx="444500" cy="17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888F15-B812-774E-9D72-2E3617E9665B}"/>
              </a:ext>
            </a:extLst>
          </p:cNvPr>
          <p:cNvSpPr/>
          <p:nvPr/>
        </p:nvSpPr>
        <p:spPr>
          <a:xfrm>
            <a:off x="4265592" y="5239894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Sentence Representation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770ECD-4F4D-8842-868B-ACCD693E1955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489080" y="5864558"/>
            <a:ext cx="4751" cy="2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3CD303-24C2-6A40-B98F-0309271BAE4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183718" y="5864558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E2C237-54F9-214F-B2D2-DACB7315552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391482" y="5864558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613F297-5636-0E4B-9B85-A29AE0D5A751}"/>
              </a:ext>
            </a:extLst>
          </p:cNvPr>
          <p:cNvSpPr/>
          <p:nvPr/>
        </p:nvSpPr>
        <p:spPr>
          <a:xfrm>
            <a:off x="4265592" y="2510126"/>
            <a:ext cx="2349377" cy="2358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FC42C3-6A03-9643-8A37-5BF279573B94}"/>
              </a:ext>
            </a:extLst>
          </p:cNvPr>
          <p:cNvSpPr/>
          <p:nvPr/>
        </p:nvSpPr>
        <p:spPr>
          <a:xfrm>
            <a:off x="7046338" y="3471589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E6BB0F-ECA8-F340-9CBB-B342B3DBFE54}"/>
              </a:ext>
            </a:extLst>
          </p:cNvPr>
          <p:cNvSpPr/>
          <p:nvPr/>
        </p:nvSpPr>
        <p:spPr>
          <a:xfrm>
            <a:off x="7183498" y="3570072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E59516-C6F1-A642-B713-CAFCBDC74C58}"/>
              </a:ext>
            </a:extLst>
          </p:cNvPr>
          <p:cNvCxnSpPr>
            <a:cxnSpLocks/>
            <a:stCxn id="63" idx="3"/>
            <a:endCxn id="71" idx="1"/>
          </p:cNvCxnSpPr>
          <p:nvPr/>
        </p:nvCxnSpPr>
        <p:spPr>
          <a:xfrm flipV="1">
            <a:off x="6614969" y="3684760"/>
            <a:ext cx="568529" cy="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75D8D18-C77E-064F-B912-FFB238D59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7702" y="3603962"/>
            <a:ext cx="381000" cy="1778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2B7F616-055F-F345-9C64-14E68AEB3BD8}"/>
              </a:ext>
            </a:extLst>
          </p:cNvPr>
          <p:cNvSpPr/>
          <p:nvPr/>
        </p:nvSpPr>
        <p:spPr>
          <a:xfrm>
            <a:off x="8045814" y="4153855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B5AFF33-BCC9-DD4A-A0EF-A34C1D29F4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1294" y="4201406"/>
            <a:ext cx="229390" cy="237583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BD4A377-D9E9-AC44-878B-0926D0C5F202}"/>
              </a:ext>
            </a:extLst>
          </p:cNvPr>
          <p:cNvCxnSpPr>
            <a:stCxn id="71" idx="2"/>
            <a:endCxn id="74" idx="1"/>
          </p:cNvCxnSpPr>
          <p:nvPr/>
        </p:nvCxnSpPr>
        <p:spPr>
          <a:xfrm rot="16200000" flipH="1">
            <a:off x="7487662" y="3762045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08BE517-516E-DF42-952A-4AC96078D3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7089" y="3603962"/>
            <a:ext cx="177800" cy="1524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C7B29DD-D4CE-AD42-8079-E505DA18D6CA}"/>
              </a:ext>
            </a:extLst>
          </p:cNvPr>
          <p:cNvSpPr/>
          <p:nvPr/>
        </p:nvSpPr>
        <p:spPr>
          <a:xfrm>
            <a:off x="8054522" y="3571568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6445A8-60EC-A74A-AFC3-3D60AF450D56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7717023" y="3684760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42451CF-C0A7-AC45-8F22-BA6D887AD89B}"/>
              </a:ext>
            </a:extLst>
          </p:cNvPr>
          <p:cNvCxnSpPr>
            <a:cxnSpLocks/>
            <a:stCxn id="74" idx="0"/>
            <a:endCxn id="78" idx="2"/>
          </p:cNvCxnSpPr>
          <p:nvPr/>
        </p:nvCxnSpPr>
        <p:spPr>
          <a:xfrm flipV="1">
            <a:off x="8205990" y="3797991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A6AB8D-F6BC-FA49-96AE-8D51F69E1D58}"/>
              </a:ext>
            </a:extLst>
          </p:cNvPr>
          <p:cNvSpPr txBox="1"/>
          <p:nvPr/>
        </p:nvSpPr>
        <p:spPr>
          <a:xfrm>
            <a:off x="7211683" y="314171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E68ECF8-5FDE-EA41-AAC5-97C7D5548C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5900" y="3556082"/>
            <a:ext cx="1320800" cy="2667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123491F-0D74-8D43-91C9-83311970BF5D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8370042" y="3684780"/>
            <a:ext cx="515858" cy="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E9B9A3-7B4D-DC4A-997A-DADC44BC8DBC}"/>
              </a:ext>
            </a:extLst>
          </p:cNvPr>
          <p:cNvCxnSpPr>
            <a:cxnSpLocks/>
          </p:cNvCxnSpPr>
          <p:nvPr/>
        </p:nvCxnSpPr>
        <p:spPr>
          <a:xfrm>
            <a:off x="3904810" y="2742850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823B8D7-922D-6C45-8296-AE321D2666E6}"/>
              </a:ext>
            </a:extLst>
          </p:cNvPr>
          <p:cNvCxnSpPr>
            <a:cxnSpLocks/>
          </p:cNvCxnSpPr>
          <p:nvPr/>
        </p:nvCxnSpPr>
        <p:spPr>
          <a:xfrm>
            <a:off x="3904810" y="3437542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8F6F428-91B6-A046-AFA4-422CF977478E}"/>
              </a:ext>
            </a:extLst>
          </p:cNvPr>
          <p:cNvCxnSpPr>
            <a:cxnSpLocks/>
          </p:cNvCxnSpPr>
          <p:nvPr/>
        </p:nvCxnSpPr>
        <p:spPr>
          <a:xfrm>
            <a:off x="3904810" y="4645251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B12CC08-FA80-D04C-9DD7-1DB5C0B6B1B9}"/>
              </a:ext>
            </a:extLst>
          </p:cNvPr>
          <p:cNvCxnSpPr>
            <a:cxnSpLocks/>
          </p:cNvCxnSpPr>
          <p:nvPr/>
        </p:nvCxnSpPr>
        <p:spPr>
          <a:xfrm flipV="1">
            <a:off x="4489080" y="4874028"/>
            <a:ext cx="4751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EC50D6-A9B7-B743-9EBE-5E9AB688B437}"/>
              </a:ext>
            </a:extLst>
          </p:cNvPr>
          <p:cNvCxnSpPr>
            <a:cxnSpLocks/>
          </p:cNvCxnSpPr>
          <p:nvPr/>
        </p:nvCxnSpPr>
        <p:spPr>
          <a:xfrm flipV="1">
            <a:off x="5183718" y="4874028"/>
            <a:ext cx="0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F6BBA07-DCE8-A14B-931F-643B3D2866FC}"/>
              </a:ext>
            </a:extLst>
          </p:cNvPr>
          <p:cNvCxnSpPr>
            <a:cxnSpLocks/>
          </p:cNvCxnSpPr>
          <p:nvPr/>
        </p:nvCxnSpPr>
        <p:spPr>
          <a:xfrm flipV="1">
            <a:off x="6391482" y="4874027"/>
            <a:ext cx="0" cy="36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9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8" grpId="0" animBg="1"/>
      <p:bldP spid="39" grpId="0" animBg="1"/>
      <p:bldP spid="41" grpId="0" animBg="1"/>
      <p:bldP spid="42" grpId="0" animBg="1"/>
      <p:bldP spid="49" grpId="0" animBg="1"/>
      <p:bldP spid="63" grpId="0" animBg="1"/>
      <p:bldP spid="70" grpId="0" animBg="1"/>
      <p:bldP spid="71" grpId="0" animBg="1"/>
      <p:bldP spid="74" grpId="0" animBg="1"/>
      <p:bldP spid="78" grpId="0" animBg="1"/>
      <p:bldP spid="8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93"/>
            <a:ext cx="10515600" cy="519915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Source sentence representation</a:t>
            </a:r>
          </a:p>
          <a:p>
            <a:pPr lvl="1"/>
            <a:r>
              <a:rPr lang="en-US" dirty="0"/>
              <a:t>A stack of bidirectional RNN’s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extracted vector at each location is a </a:t>
            </a:r>
            <a:br>
              <a:rPr lang="en-US" dirty="0"/>
            </a:br>
            <a:r>
              <a:rPr lang="en-US" b="1" dirty="0"/>
              <a:t>context-dependent vector representation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348844" y="1706326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7786604" y="5445002"/>
            <a:ext cx="2189104" cy="1329761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DB372B-687A-DD46-ACF1-44B06F99373D}"/>
              </a:ext>
            </a:extLst>
          </p:cNvPr>
          <p:cNvSpPr>
            <a:spLocks noChangeAspect="1"/>
          </p:cNvSpPr>
          <p:nvPr/>
        </p:nvSpPr>
        <p:spPr>
          <a:xfrm>
            <a:off x="2100895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BA8FA6-F398-894B-B3B6-D3B1C98341F3}"/>
              </a:ext>
            </a:extLst>
          </p:cNvPr>
          <p:cNvSpPr>
            <a:spLocks noChangeAspect="1"/>
          </p:cNvSpPr>
          <p:nvPr/>
        </p:nvSpPr>
        <p:spPr>
          <a:xfrm>
            <a:off x="2882380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A76C374-0BF8-FF43-A50A-D7EF69591B89}"/>
              </a:ext>
            </a:extLst>
          </p:cNvPr>
          <p:cNvSpPr>
            <a:spLocks noChangeAspect="1"/>
          </p:cNvSpPr>
          <p:nvPr/>
        </p:nvSpPr>
        <p:spPr>
          <a:xfrm>
            <a:off x="3663866" y="5063827"/>
            <a:ext cx="390743" cy="37925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B5437-D165-7847-9377-1EE368D0391B}"/>
              </a:ext>
            </a:extLst>
          </p:cNvPr>
          <p:cNvSpPr>
            <a:spLocks noChangeAspect="1"/>
          </p:cNvSpPr>
          <p:nvPr/>
        </p:nvSpPr>
        <p:spPr>
          <a:xfrm>
            <a:off x="4445351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D76A61-0F0B-4848-B672-75356B0BA848}"/>
              </a:ext>
            </a:extLst>
          </p:cNvPr>
          <p:cNvSpPr>
            <a:spLocks noChangeAspect="1"/>
          </p:cNvSpPr>
          <p:nvPr/>
        </p:nvSpPr>
        <p:spPr>
          <a:xfrm>
            <a:off x="5226837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60244E-93B1-B046-A6BB-27A604B0A62C}"/>
              </a:ext>
            </a:extLst>
          </p:cNvPr>
          <p:cNvSpPr>
            <a:spLocks noChangeAspect="1"/>
          </p:cNvSpPr>
          <p:nvPr/>
        </p:nvSpPr>
        <p:spPr>
          <a:xfrm>
            <a:off x="2100895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D7D495-57D9-B94A-8B6A-86E408BC58F2}"/>
              </a:ext>
            </a:extLst>
          </p:cNvPr>
          <p:cNvSpPr>
            <a:spLocks noChangeAspect="1"/>
          </p:cNvSpPr>
          <p:nvPr/>
        </p:nvSpPr>
        <p:spPr>
          <a:xfrm>
            <a:off x="2882380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A54AE5-8213-2146-B4FB-42808F1B4D15}"/>
              </a:ext>
            </a:extLst>
          </p:cNvPr>
          <p:cNvSpPr>
            <a:spLocks noChangeAspect="1"/>
          </p:cNvSpPr>
          <p:nvPr/>
        </p:nvSpPr>
        <p:spPr>
          <a:xfrm>
            <a:off x="3663865" y="2552670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8DED6BF-167D-C248-9786-3CA6059CFDE9}"/>
              </a:ext>
            </a:extLst>
          </p:cNvPr>
          <p:cNvSpPr>
            <a:spLocks noChangeAspect="1"/>
          </p:cNvSpPr>
          <p:nvPr/>
        </p:nvSpPr>
        <p:spPr>
          <a:xfrm>
            <a:off x="4445351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055968-F751-E84E-AAA8-5A5D282EBEE1}"/>
              </a:ext>
            </a:extLst>
          </p:cNvPr>
          <p:cNvSpPr>
            <a:spLocks noChangeAspect="1"/>
          </p:cNvSpPr>
          <p:nvPr/>
        </p:nvSpPr>
        <p:spPr>
          <a:xfrm>
            <a:off x="5226837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75E238C-56C7-3D4C-81E2-1AFF02DAA9C5}"/>
              </a:ext>
            </a:extLst>
          </p:cNvPr>
          <p:cNvSpPr/>
          <p:nvPr/>
        </p:nvSpPr>
        <p:spPr>
          <a:xfrm>
            <a:off x="1717434" y="4322259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B84545-6582-F743-89CC-A7A4F7DBDEF4}"/>
              </a:ext>
            </a:extLst>
          </p:cNvPr>
          <p:cNvSpPr/>
          <p:nvPr/>
        </p:nvSpPr>
        <p:spPr>
          <a:xfrm>
            <a:off x="2504520" y="4327498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9717D4-B016-0240-9836-E217FB1D6FD2}"/>
              </a:ext>
            </a:extLst>
          </p:cNvPr>
          <p:cNvSpPr/>
          <p:nvPr/>
        </p:nvSpPr>
        <p:spPr>
          <a:xfrm>
            <a:off x="3291606" y="4322259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29C62F1-BA58-F34D-B65B-9A53C236A6B5}"/>
              </a:ext>
            </a:extLst>
          </p:cNvPr>
          <p:cNvSpPr/>
          <p:nvPr/>
        </p:nvSpPr>
        <p:spPr>
          <a:xfrm>
            <a:off x="4623633" y="3855206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AA5219C-F861-E546-8CAD-D231C30CB346}"/>
              </a:ext>
            </a:extLst>
          </p:cNvPr>
          <p:cNvSpPr/>
          <p:nvPr/>
        </p:nvSpPr>
        <p:spPr>
          <a:xfrm>
            <a:off x="5410719" y="3849967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53B9312-FA2F-9849-BD7B-40C7D8D2A827}"/>
              </a:ext>
            </a:extLst>
          </p:cNvPr>
          <p:cNvCxnSpPr>
            <a:stCxn id="54" idx="0"/>
            <a:endCxn id="64" idx="2"/>
          </p:cNvCxnSpPr>
          <p:nvPr/>
        </p:nvCxnSpPr>
        <p:spPr>
          <a:xfrm flipH="1" flipV="1">
            <a:off x="1991754" y="4652751"/>
            <a:ext cx="304513" cy="54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B21A6D-E7A5-C246-999B-D6833A4FEB82}"/>
              </a:ext>
            </a:extLst>
          </p:cNvPr>
          <p:cNvCxnSpPr>
            <a:cxnSpLocks/>
            <a:stCxn id="55" idx="0"/>
            <a:endCxn id="65" idx="2"/>
          </p:cNvCxnSpPr>
          <p:nvPr/>
        </p:nvCxnSpPr>
        <p:spPr>
          <a:xfrm flipH="1" flipV="1">
            <a:off x="2778840" y="4657990"/>
            <a:ext cx="298912" cy="5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79E9C1-FB98-464C-B9F9-C712A9E0CDED}"/>
              </a:ext>
            </a:extLst>
          </p:cNvPr>
          <p:cNvCxnSpPr>
            <a:cxnSpLocks/>
            <a:stCxn id="56" idx="0"/>
            <a:endCxn id="66" idx="2"/>
          </p:cNvCxnSpPr>
          <p:nvPr/>
        </p:nvCxnSpPr>
        <p:spPr>
          <a:xfrm flipH="1" flipV="1">
            <a:off x="3565926" y="4652751"/>
            <a:ext cx="293312" cy="41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4DDFEFB-A4F8-6745-93BD-727B2179E9A6}"/>
              </a:ext>
            </a:extLst>
          </p:cNvPr>
          <p:cNvCxnSpPr>
            <a:cxnSpLocks/>
            <a:stCxn id="58" idx="0"/>
            <a:endCxn id="68" idx="2"/>
          </p:cNvCxnSpPr>
          <p:nvPr/>
        </p:nvCxnSpPr>
        <p:spPr>
          <a:xfrm flipV="1">
            <a:off x="5422209" y="4180459"/>
            <a:ext cx="262830" cy="102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223F4D0-3E0F-6242-A773-29FB910ABDC8}"/>
              </a:ext>
            </a:extLst>
          </p:cNvPr>
          <p:cNvCxnSpPr>
            <a:cxnSpLocks/>
            <a:stCxn id="57" idx="0"/>
            <a:endCxn id="67" idx="2"/>
          </p:cNvCxnSpPr>
          <p:nvPr/>
        </p:nvCxnSpPr>
        <p:spPr>
          <a:xfrm flipV="1">
            <a:off x="4640723" y="4185698"/>
            <a:ext cx="257230" cy="101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232A323-9A1A-B64E-982B-F13EE8484C3F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2266074" y="4487505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5DDE6C-BC37-054B-8BB1-882B7D233645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 flipV="1">
            <a:off x="3053160" y="4487505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3F9094B-23F8-8448-AA7D-624F5B965F91}"/>
              </a:ext>
            </a:extLst>
          </p:cNvPr>
          <p:cNvCxnSpPr>
            <a:cxnSpLocks/>
            <a:stCxn id="68" idx="1"/>
            <a:endCxn id="67" idx="3"/>
          </p:cNvCxnSpPr>
          <p:nvPr/>
        </p:nvCxnSpPr>
        <p:spPr>
          <a:xfrm flipH="1">
            <a:off x="5172273" y="4015213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41733F3B-28AA-D648-B8FB-7AC9AAB53BE1}"/>
              </a:ext>
            </a:extLst>
          </p:cNvPr>
          <p:cNvSpPr/>
          <p:nvPr/>
        </p:nvSpPr>
        <p:spPr>
          <a:xfrm>
            <a:off x="3838014" y="3849967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D9B59AD-9B37-C84A-A6BF-605D67FC2F2C}"/>
              </a:ext>
            </a:extLst>
          </p:cNvPr>
          <p:cNvCxnSpPr>
            <a:cxnSpLocks/>
            <a:stCxn id="67" idx="1"/>
            <a:endCxn id="77" idx="3"/>
          </p:cNvCxnSpPr>
          <p:nvPr/>
        </p:nvCxnSpPr>
        <p:spPr>
          <a:xfrm flipH="1" flipV="1">
            <a:off x="4386654" y="4015213"/>
            <a:ext cx="236979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E0B67EF-9CAA-584C-A0A0-5D7BF0288891}"/>
              </a:ext>
            </a:extLst>
          </p:cNvPr>
          <p:cNvCxnSpPr>
            <a:cxnSpLocks/>
            <a:stCxn id="56" idx="0"/>
            <a:endCxn id="77" idx="2"/>
          </p:cNvCxnSpPr>
          <p:nvPr/>
        </p:nvCxnSpPr>
        <p:spPr>
          <a:xfrm flipV="1">
            <a:off x="3859238" y="4180459"/>
            <a:ext cx="253096" cy="88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B4D6F83-A917-644A-B0E5-5FE663175E54}"/>
              </a:ext>
            </a:extLst>
          </p:cNvPr>
          <p:cNvSpPr/>
          <p:nvPr/>
        </p:nvSpPr>
        <p:spPr>
          <a:xfrm>
            <a:off x="3584917" y="3325385"/>
            <a:ext cx="706210" cy="2531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Concat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F3D9FE2-DC47-3D45-AB92-1072163260E9}"/>
              </a:ext>
            </a:extLst>
          </p:cNvPr>
          <p:cNvCxnSpPr>
            <a:cxnSpLocks/>
            <a:stCxn id="77" idx="0"/>
            <a:endCxn id="80" idx="2"/>
          </p:cNvCxnSpPr>
          <p:nvPr/>
        </p:nvCxnSpPr>
        <p:spPr>
          <a:xfrm flipH="1" flipV="1">
            <a:off x="3938022" y="3578525"/>
            <a:ext cx="174312" cy="27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D6BF05A-4282-8741-A6B7-88AB9CF36389}"/>
              </a:ext>
            </a:extLst>
          </p:cNvPr>
          <p:cNvCxnSpPr>
            <a:cxnSpLocks/>
            <a:stCxn id="66" idx="0"/>
            <a:endCxn id="80" idx="2"/>
          </p:cNvCxnSpPr>
          <p:nvPr/>
        </p:nvCxnSpPr>
        <p:spPr>
          <a:xfrm flipV="1">
            <a:off x="3565926" y="3578525"/>
            <a:ext cx="372096" cy="74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809E22-1914-4D46-B247-808143372D04}"/>
              </a:ext>
            </a:extLst>
          </p:cNvPr>
          <p:cNvCxnSpPr>
            <a:cxnSpLocks/>
            <a:stCxn id="80" idx="0"/>
            <a:endCxn id="61" idx="2"/>
          </p:cNvCxnSpPr>
          <p:nvPr/>
        </p:nvCxnSpPr>
        <p:spPr>
          <a:xfrm flipH="1" flipV="1">
            <a:off x="3859237" y="2931921"/>
            <a:ext cx="78785" cy="39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3AC5D8F6-2E58-904F-B1B4-2ACD791F63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8934" y="5330566"/>
            <a:ext cx="241300" cy="1651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1D95D93-371E-AC4F-BDA2-DC0D46EE3B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388" y="5330566"/>
            <a:ext cx="241300" cy="1651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7EF1024-695F-534F-A8DE-5390E54852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7788" y="5186815"/>
            <a:ext cx="241300" cy="1651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64FCACF-DA92-5946-A00F-5FD9EE0635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7244" y="5314037"/>
            <a:ext cx="241300" cy="1651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E1089BC-A2E3-464B-98AA-F872089BF2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01558" y="5318053"/>
            <a:ext cx="241300" cy="1651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319A6DE-C9C8-B044-BEF1-55D14816F8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8934" y="2772483"/>
            <a:ext cx="228600" cy="228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9E1480F-D942-6C46-805D-547BBE3D88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62738" y="2772483"/>
            <a:ext cx="228600" cy="228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522368B-DE19-F94D-8EC1-C89686DC8A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0541" y="2618441"/>
            <a:ext cx="228600" cy="2286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5754C9E-6FA8-2C49-A9ED-9CEABA5207A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39944" y="2763068"/>
            <a:ext cx="228600" cy="2286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A79DBB3-AD29-0E4F-A2C8-392CF94AA68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07907" y="277248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8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9581-89A1-5542-9E6E-345D2995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450C3-4A17-A94F-8BF2-5B805266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150"/>
            <a:ext cx="10515600" cy="4351338"/>
          </a:xfrm>
        </p:spPr>
        <p:txBody>
          <a:bodyPr/>
          <a:lstStyle/>
          <a:p>
            <a:r>
              <a:rPr lang="en-US" dirty="0"/>
              <a:t>How do should we represent a token so that it reflects its “meaning”?</a:t>
            </a:r>
          </a:p>
          <a:p>
            <a:r>
              <a:rPr lang="en-US" dirty="0"/>
              <a:t>First, we assume nothing is known: use an one-hot encoding.</a:t>
            </a:r>
          </a:p>
          <a:p>
            <a:r>
              <a:rPr lang="en-US" dirty="0"/>
              <a:t>Second, the neural network capture the token’s meaning as a vector.</a:t>
            </a:r>
          </a:p>
          <a:p>
            <a:r>
              <a:rPr lang="en-US" dirty="0"/>
              <a:t>This is done by a simple matrix multiplication: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                         is the token’s index in the vocabulary.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70C59-CF1C-C845-B3F8-DE72F3E5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F39A4-412F-544A-A758-076B09F9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08" y="3428549"/>
            <a:ext cx="38862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098F4-CE72-F24F-A105-5CB1F8F9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85" y="3809550"/>
            <a:ext cx="201930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50EC42-B380-5F41-81FB-8D1CB3F3F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579" y="4292150"/>
            <a:ext cx="4051300" cy="23114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A3CFCD-02EF-5B49-9C7D-65EFEBB37E9A}"/>
              </a:ext>
            </a:extLst>
          </p:cNvPr>
          <p:cNvSpPr/>
          <p:nvPr/>
        </p:nvSpPr>
        <p:spPr>
          <a:xfrm>
            <a:off x="4547286" y="5206211"/>
            <a:ext cx="2743200" cy="542277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98DD101-7594-3740-A995-48AC9B5080F5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3267160" y="4167724"/>
            <a:ext cx="1155700" cy="1404551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C5F641-E351-E341-8342-C860DF065671}"/>
              </a:ext>
            </a:extLst>
          </p:cNvPr>
          <p:cNvSpPr txBox="1"/>
          <p:nvPr/>
        </p:nvSpPr>
        <p:spPr>
          <a:xfrm>
            <a:off x="1608335" y="4650987"/>
            <a:ext cx="155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Table Lookup</a:t>
            </a:r>
          </a:p>
        </p:txBody>
      </p:sp>
    </p:spTree>
    <p:extLst>
      <p:ext uri="{BB962C8B-B14F-4D97-AF65-F5344CB8AC3E}">
        <p14:creationId xmlns:p14="http://schemas.microsoft.com/office/powerpoint/2010/main" val="6710416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Target prefix representation</a:t>
            </a:r>
          </a:p>
          <a:p>
            <a:pPr lvl="1"/>
            <a:r>
              <a:rPr lang="en-US" dirty="0"/>
              <a:t>A unidirectional recurrent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Compression of the target prefix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Summarizes what has been translated so far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380755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10126599" y="3123722"/>
            <a:ext cx="1413162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37AC015-A640-8D45-99D4-F35F64F74CDB}"/>
              </a:ext>
            </a:extLst>
          </p:cNvPr>
          <p:cNvSpPr>
            <a:spLocks noChangeAspect="1"/>
          </p:cNvSpPr>
          <p:nvPr/>
        </p:nvSpPr>
        <p:spPr>
          <a:xfrm>
            <a:off x="2766279" y="3664142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433084-8101-E446-9923-BA75EE7930D1}"/>
              </a:ext>
            </a:extLst>
          </p:cNvPr>
          <p:cNvSpPr>
            <a:spLocks noChangeAspect="1"/>
          </p:cNvSpPr>
          <p:nvPr/>
        </p:nvSpPr>
        <p:spPr>
          <a:xfrm>
            <a:off x="3716378" y="3664142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1398D8E-5087-6845-8AC9-7C6E56AFEBAC}"/>
              </a:ext>
            </a:extLst>
          </p:cNvPr>
          <p:cNvSpPr>
            <a:spLocks noChangeAspect="1"/>
          </p:cNvSpPr>
          <p:nvPr/>
        </p:nvSpPr>
        <p:spPr>
          <a:xfrm>
            <a:off x="4666478" y="3497389"/>
            <a:ext cx="475050" cy="46107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4E5DFF7-D06D-F74A-8A36-050466FC3E36}"/>
              </a:ext>
            </a:extLst>
          </p:cNvPr>
          <p:cNvSpPr/>
          <p:nvPr/>
        </p:nvSpPr>
        <p:spPr>
          <a:xfrm>
            <a:off x="2300082" y="271934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BD0D83-1529-FC47-AC7B-58DC9DF1D9F3}"/>
              </a:ext>
            </a:extLst>
          </p:cNvPr>
          <p:cNvSpPr/>
          <p:nvPr/>
        </p:nvSpPr>
        <p:spPr>
          <a:xfrm>
            <a:off x="3256991" y="272571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B8231B-1559-2945-94AD-14AAB1F505A0}"/>
              </a:ext>
            </a:extLst>
          </p:cNvPr>
          <p:cNvSpPr/>
          <p:nvPr/>
        </p:nvSpPr>
        <p:spPr>
          <a:xfrm>
            <a:off x="4213899" y="271934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1A212BF-B98D-2F49-B7BC-5190E975791C}"/>
              </a:ext>
            </a:extLst>
          </p:cNvPr>
          <p:cNvCxnSpPr>
            <a:stCxn id="84" idx="0"/>
            <a:endCxn id="89" idx="2"/>
          </p:cNvCxnSpPr>
          <p:nvPr/>
        </p:nvCxnSpPr>
        <p:spPr>
          <a:xfrm flipH="1" flipV="1">
            <a:off x="2633590" y="3121140"/>
            <a:ext cx="370215" cy="54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37C2EC6-3C8B-8F4C-BC25-AED311ACC9B5}"/>
              </a:ext>
            </a:extLst>
          </p:cNvPr>
          <p:cNvCxnSpPr>
            <a:cxnSpLocks/>
            <a:stCxn id="85" idx="0"/>
            <a:endCxn id="90" idx="2"/>
          </p:cNvCxnSpPr>
          <p:nvPr/>
        </p:nvCxnSpPr>
        <p:spPr>
          <a:xfrm flipH="1" flipV="1">
            <a:off x="3590498" y="3127509"/>
            <a:ext cx="363406" cy="53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E9597F2-00EE-8148-8CC0-2AEA3FD39877}"/>
              </a:ext>
            </a:extLst>
          </p:cNvPr>
          <p:cNvCxnSpPr>
            <a:cxnSpLocks/>
            <a:stCxn id="86" idx="0"/>
            <a:endCxn id="91" idx="2"/>
          </p:cNvCxnSpPr>
          <p:nvPr/>
        </p:nvCxnSpPr>
        <p:spPr>
          <a:xfrm flipH="1" flipV="1">
            <a:off x="4547407" y="3121140"/>
            <a:ext cx="356597" cy="37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C18491-26BA-5C43-AAC5-FC787C045F55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2967097" y="2920240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410D445-B2D3-A54D-9022-DCFC1B57BDEE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924006" y="2920240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050FA09-EBC6-6543-9D62-85A968B0E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624" y="3818663"/>
            <a:ext cx="215900" cy="1778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2F349FE-155B-3D4C-AF73-B51AEB427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953" y="3818663"/>
            <a:ext cx="215900" cy="17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79018-AA88-3943-95C4-5C8E91626B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1419" y="3659484"/>
            <a:ext cx="215900" cy="17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92410-743F-A949-86BB-9F95254ED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2708" y="4846686"/>
            <a:ext cx="3784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907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Attention mechanism</a:t>
            </a:r>
          </a:p>
          <a:p>
            <a:pPr lvl="1"/>
            <a:r>
              <a:rPr lang="en-US" dirty="0"/>
              <a:t>Which part of the source sentence is relevant for </a:t>
            </a:r>
            <a:br>
              <a:rPr lang="en-US" dirty="0"/>
            </a:br>
            <a:r>
              <a:rPr lang="en-US" dirty="0"/>
              <a:t>predicting the next target token?</a:t>
            </a:r>
          </a:p>
          <a:p>
            <a:pPr lvl="1"/>
            <a:r>
              <a:rPr lang="en-US" dirty="0"/>
              <a:t>Recall self-attention from Lecture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006398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8423875" y="3096264"/>
            <a:ext cx="2186681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5C1B17-3EC1-AB41-B673-9B912BA1AA97}"/>
              </a:ext>
            </a:extLst>
          </p:cNvPr>
          <p:cNvSpPr>
            <a:spLocks noChangeAspect="1"/>
          </p:cNvSpPr>
          <p:nvPr/>
        </p:nvSpPr>
        <p:spPr>
          <a:xfrm>
            <a:off x="3744140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B3C0A6-2316-6547-91B5-B5998800C7C0}"/>
              </a:ext>
            </a:extLst>
          </p:cNvPr>
          <p:cNvSpPr>
            <a:spLocks noChangeAspect="1"/>
          </p:cNvSpPr>
          <p:nvPr/>
        </p:nvSpPr>
        <p:spPr>
          <a:xfrm>
            <a:off x="4069258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18C80-A4CB-B740-8B15-61FF79B9DCCC}"/>
              </a:ext>
            </a:extLst>
          </p:cNvPr>
          <p:cNvSpPr>
            <a:spLocks noChangeAspect="1"/>
          </p:cNvSpPr>
          <p:nvPr/>
        </p:nvSpPr>
        <p:spPr>
          <a:xfrm>
            <a:off x="4394375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BD951CE-FF78-424A-A757-A04AEBF8BA4D}"/>
              </a:ext>
            </a:extLst>
          </p:cNvPr>
          <p:cNvSpPr>
            <a:spLocks noChangeAspect="1"/>
          </p:cNvSpPr>
          <p:nvPr/>
        </p:nvSpPr>
        <p:spPr>
          <a:xfrm>
            <a:off x="4719493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9991CD-97E7-2E40-9C1D-935BFCEA1580}"/>
              </a:ext>
            </a:extLst>
          </p:cNvPr>
          <p:cNvSpPr>
            <a:spLocks noChangeAspect="1"/>
          </p:cNvSpPr>
          <p:nvPr/>
        </p:nvSpPr>
        <p:spPr>
          <a:xfrm>
            <a:off x="5044611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CEF5699-7853-7B44-9A18-972546D15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8188" y="5895264"/>
            <a:ext cx="228600" cy="228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84EA8DF-A583-A540-896D-1C0508320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2432" y="5892045"/>
            <a:ext cx="228600" cy="2286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A9BD5FE-33D1-5141-8E7C-1AD0181F2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0236" y="5891611"/>
            <a:ext cx="228600" cy="2286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89C782E-338F-1C43-B716-82D97B45F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3288" y="5902199"/>
            <a:ext cx="228600" cy="2286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D9FBAAE-80FB-7448-8A12-0281B18943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6339" y="5891611"/>
            <a:ext cx="228600" cy="22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535253-C5E6-CE4F-84F1-FF46B8B3C233}"/>
              </a:ext>
            </a:extLst>
          </p:cNvPr>
          <p:cNvGrpSpPr/>
          <p:nvPr/>
        </p:nvGrpSpPr>
        <p:grpSpPr>
          <a:xfrm rot="16200000">
            <a:off x="5381439" y="5513416"/>
            <a:ext cx="1625589" cy="315556"/>
            <a:chOff x="3410593" y="5074325"/>
            <a:chExt cx="1625589" cy="3155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1408F6-6FFF-CC48-83B8-0935B402C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593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D13FE-ED8C-8044-8BBE-B1A0FD4EE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11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D341632-C989-7349-AE7F-3684DCDF4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28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A681DC8-8B89-8C40-B75A-F488F59D8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946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F0159FB-04FA-4344-ADD5-C428589B9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1064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0EC3E5F-EB80-8344-9724-6F42F9443B41}"/>
              </a:ext>
            </a:extLst>
          </p:cNvPr>
          <p:cNvSpPr/>
          <p:nvPr/>
        </p:nvSpPr>
        <p:spPr>
          <a:xfrm>
            <a:off x="1595848" y="4573837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63D83B7-B00C-1F4C-842C-9EE7519288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3932" y="4916615"/>
            <a:ext cx="126805" cy="105670"/>
          </a:xfrm>
          <a:prstGeom prst="rect">
            <a:avLst/>
          </a:prstGeom>
        </p:spPr>
      </p:pic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BDD40F9-D98E-3147-A5DD-C2AE2D76276D}"/>
              </a:ext>
            </a:extLst>
          </p:cNvPr>
          <p:cNvCxnSpPr>
            <a:cxnSpLocks/>
            <a:stCxn id="119" idx="0"/>
            <a:endCxn id="144" idx="2"/>
          </p:cNvCxnSpPr>
          <p:nvPr/>
        </p:nvCxnSpPr>
        <p:spPr>
          <a:xfrm rot="16200000" flipV="1">
            <a:off x="2783935" y="4405253"/>
            <a:ext cx="759546" cy="2136218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5A56E336-C86F-6C4E-AC79-489436250DD1}"/>
              </a:ext>
            </a:extLst>
          </p:cNvPr>
          <p:cNvCxnSpPr>
            <a:cxnSpLocks/>
            <a:stCxn id="138" idx="0"/>
            <a:endCxn id="144" idx="2"/>
          </p:cNvCxnSpPr>
          <p:nvPr/>
        </p:nvCxnSpPr>
        <p:spPr>
          <a:xfrm rot="10800000" flipV="1">
            <a:off x="2095600" y="5020957"/>
            <a:ext cx="3940857" cy="72631"/>
          </a:xfrm>
          <a:prstGeom prst="curvedConnector4">
            <a:avLst>
              <a:gd name="adj1" fmla="val 43599"/>
              <a:gd name="adj2" fmla="val 531974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DF6EF8-D725-C445-BEA9-CC97CCB3FBF0}"/>
              </a:ext>
            </a:extLst>
          </p:cNvPr>
          <p:cNvSpPr/>
          <p:nvPr/>
        </p:nvSpPr>
        <p:spPr>
          <a:xfrm>
            <a:off x="2943597" y="4685352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67BDC68B-0E0A-9B4E-BE54-3120E8F57C96}"/>
              </a:ext>
            </a:extLst>
          </p:cNvPr>
          <p:cNvCxnSpPr>
            <a:cxnSpLocks/>
            <a:stCxn id="119" idx="0"/>
            <a:endCxn id="148" idx="2"/>
          </p:cNvCxnSpPr>
          <p:nvPr/>
        </p:nvCxnSpPr>
        <p:spPr>
          <a:xfrm rot="16200000" flipV="1">
            <a:off x="3298921" y="4920239"/>
            <a:ext cx="892797" cy="97299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092B291-D6FC-B843-9496-804BDA148D87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rot="10800000">
            <a:off x="3258822" y="4960338"/>
            <a:ext cx="2777635" cy="6062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67AF022-54A4-C84E-9121-912F8DA2FED8}"/>
              </a:ext>
            </a:extLst>
          </p:cNvPr>
          <p:cNvSpPr/>
          <p:nvPr/>
        </p:nvSpPr>
        <p:spPr>
          <a:xfrm>
            <a:off x="4783288" y="4019332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63DD8E5-0792-0846-90B4-34E1E63644E2}"/>
              </a:ext>
            </a:extLst>
          </p:cNvPr>
          <p:cNvSpPr>
            <a:spLocks noChangeAspect="1"/>
          </p:cNvSpPr>
          <p:nvPr/>
        </p:nvSpPr>
        <p:spPr>
          <a:xfrm>
            <a:off x="4032093" y="3979012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3DA6576F-911B-5C4D-B141-B08C8212B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98492" y="4034224"/>
            <a:ext cx="116238" cy="116238"/>
          </a:xfrm>
          <a:prstGeom prst="rect">
            <a:avLst/>
          </a:prstGeom>
        </p:spPr>
      </p:pic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78DB527C-811A-2847-9A24-D7098F602A26}"/>
              </a:ext>
            </a:extLst>
          </p:cNvPr>
          <p:cNvCxnSpPr>
            <a:cxnSpLocks/>
            <a:stCxn id="148" idx="0"/>
            <a:endCxn id="152" idx="2"/>
          </p:cNvCxnSpPr>
          <p:nvPr/>
        </p:nvCxnSpPr>
        <p:spPr>
          <a:xfrm rot="5400000" flipH="1" flipV="1">
            <a:off x="3458346" y="4001267"/>
            <a:ext cx="484560" cy="883611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22CC5CDD-5432-8448-ADD1-04A956460211}"/>
              </a:ext>
            </a:extLst>
          </p:cNvPr>
          <p:cNvCxnSpPr>
            <a:cxnSpLocks/>
            <a:stCxn id="144" idx="0"/>
            <a:endCxn id="152" idx="0"/>
          </p:cNvCxnSpPr>
          <p:nvPr/>
        </p:nvCxnSpPr>
        <p:spPr>
          <a:xfrm rot="5400000" flipH="1" flipV="1">
            <a:off x="2821603" y="3253009"/>
            <a:ext cx="594825" cy="2046833"/>
          </a:xfrm>
          <a:prstGeom prst="curvedConnector3">
            <a:avLst>
              <a:gd name="adj1" fmla="val 1384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BA84AC9D-776E-FD46-A7FE-9D0CC2087ABF}"/>
              </a:ext>
            </a:extLst>
          </p:cNvPr>
          <p:cNvCxnSpPr>
            <a:cxnSpLocks/>
            <a:stCxn id="152" idx="3"/>
            <a:endCxn id="151" idx="2"/>
          </p:cNvCxnSpPr>
          <p:nvPr/>
        </p:nvCxnSpPr>
        <p:spPr>
          <a:xfrm>
            <a:off x="4252771" y="4089902"/>
            <a:ext cx="1089021" cy="204416"/>
          </a:xfrm>
          <a:prstGeom prst="curvedConnector4">
            <a:avLst>
              <a:gd name="adj1" fmla="val 24357"/>
              <a:gd name="adj2" fmla="val 2118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2DB79915-D093-7149-A357-21C603F385F8}"/>
              </a:ext>
            </a:extLst>
          </p:cNvPr>
          <p:cNvCxnSpPr>
            <a:cxnSpLocks/>
            <a:stCxn id="151" idx="0"/>
            <a:endCxn id="167" idx="2"/>
          </p:cNvCxnSpPr>
          <p:nvPr/>
        </p:nvCxnSpPr>
        <p:spPr>
          <a:xfrm rot="16200000" flipV="1">
            <a:off x="5174154" y="3851693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33DFACA1-FAFA-824D-ACA0-C55E258977C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54113" y="4294318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EC94828F-FBF7-6741-B45E-873177007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86356" y="4935868"/>
            <a:ext cx="190500" cy="165100"/>
          </a:xfrm>
          <a:prstGeom prst="rect">
            <a:avLst/>
          </a:prstGeom>
        </p:spPr>
      </p:pic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3C3EE579-11FF-2849-9E40-49606BD5FB37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58162" y="4294318"/>
            <a:ext cx="483630" cy="4119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44989078-515B-CE4F-A29E-BBF19AF0AF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52891" y="3518955"/>
            <a:ext cx="1778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18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19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Attention mechanism</a:t>
            </a:r>
          </a:p>
          <a:p>
            <a:pPr lvl="1"/>
            <a:r>
              <a:rPr lang="en-US" dirty="0"/>
              <a:t>Which part of the source sentence is relevant for </a:t>
            </a:r>
            <a:br>
              <a:rPr lang="en-US" dirty="0"/>
            </a:br>
            <a:r>
              <a:rPr lang="en-US" dirty="0"/>
              <a:t>predicting the next target token?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Time-dependent source context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006398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8423875" y="3096264"/>
            <a:ext cx="2186681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5C1B17-3EC1-AB41-B673-9B912BA1AA97}"/>
              </a:ext>
            </a:extLst>
          </p:cNvPr>
          <p:cNvSpPr>
            <a:spLocks noChangeAspect="1"/>
          </p:cNvSpPr>
          <p:nvPr/>
        </p:nvSpPr>
        <p:spPr>
          <a:xfrm>
            <a:off x="4490212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B3C0A6-2316-6547-91B5-B5998800C7C0}"/>
              </a:ext>
            </a:extLst>
          </p:cNvPr>
          <p:cNvSpPr>
            <a:spLocks noChangeAspect="1"/>
          </p:cNvSpPr>
          <p:nvPr/>
        </p:nvSpPr>
        <p:spPr>
          <a:xfrm>
            <a:off x="4815330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18C80-A4CB-B740-8B15-61FF79B9DCCC}"/>
              </a:ext>
            </a:extLst>
          </p:cNvPr>
          <p:cNvSpPr>
            <a:spLocks noChangeAspect="1"/>
          </p:cNvSpPr>
          <p:nvPr/>
        </p:nvSpPr>
        <p:spPr>
          <a:xfrm>
            <a:off x="5140447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BD951CE-FF78-424A-A757-A04AEBF8BA4D}"/>
              </a:ext>
            </a:extLst>
          </p:cNvPr>
          <p:cNvSpPr>
            <a:spLocks noChangeAspect="1"/>
          </p:cNvSpPr>
          <p:nvPr/>
        </p:nvSpPr>
        <p:spPr>
          <a:xfrm>
            <a:off x="5465565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9991CD-97E7-2E40-9C1D-935BFCEA1580}"/>
              </a:ext>
            </a:extLst>
          </p:cNvPr>
          <p:cNvSpPr>
            <a:spLocks noChangeAspect="1"/>
          </p:cNvSpPr>
          <p:nvPr/>
        </p:nvSpPr>
        <p:spPr>
          <a:xfrm>
            <a:off x="5790683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CEF5699-7853-7B44-9A18-972546D15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4260" y="5147066"/>
            <a:ext cx="228600" cy="228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84EA8DF-A583-A540-896D-1C0508320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8504" y="5143847"/>
            <a:ext cx="228600" cy="2286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A9BD5FE-33D1-5141-8E7C-1AD0181F2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6308" y="5143413"/>
            <a:ext cx="228600" cy="2286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89C782E-338F-1C43-B716-82D97B45F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9360" y="5154001"/>
            <a:ext cx="228600" cy="2286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D9FBAAE-80FB-7448-8A12-0281B18943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2411" y="5143413"/>
            <a:ext cx="228600" cy="22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535253-C5E6-CE4F-84F1-FF46B8B3C233}"/>
              </a:ext>
            </a:extLst>
          </p:cNvPr>
          <p:cNvGrpSpPr/>
          <p:nvPr/>
        </p:nvGrpSpPr>
        <p:grpSpPr>
          <a:xfrm rot="16200000">
            <a:off x="6127511" y="4765218"/>
            <a:ext cx="1625589" cy="315556"/>
            <a:chOff x="3410593" y="5074325"/>
            <a:chExt cx="1625589" cy="3155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1408F6-6FFF-CC48-83B8-0935B402C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593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D13FE-ED8C-8044-8BBE-B1A0FD4EE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11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D341632-C989-7349-AE7F-3684DCDF4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28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A681DC8-8B89-8C40-B75A-F488F59D8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946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F0159FB-04FA-4344-ADD5-C428589B9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1064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0EC3E5F-EB80-8344-9724-6F42F9443B41}"/>
              </a:ext>
            </a:extLst>
          </p:cNvPr>
          <p:cNvSpPr/>
          <p:nvPr/>
        </p:nvSpPr>
        <p:spPr>
          <a:xfrm>
            <a:off x="2341920" y="3825639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63D83B7-B00C-1F4C-842C-9EE7519288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0004" y="4168417"/>
            <a:ext cx="126805" cy="105670"/>
          </a:xfrm>
          <a:prstGeom prst="rect">
            <a:avLst/>
          </a:prstGeom>
        </p:spPr>
      </p:pic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BDD40F9-D98E-3147-A5DD-C2AE2D76276D}"/>
              </a:ext>
            </a:extLst>
          </p:cNvPr>
          <p:cNvCxnSpPr>
            <a:cxnSpLocks/>
            <a:stCxn id="119" idx="0"/>
            <a:endCxn id="144" idx="2"/>
          </p:cNvCxnSpPr>
          <p:nvPr/>
        </p:nvCxnSpPr>
        <p:spPr>
          <a:xfrm rot="16200000" flipV="1">
            <a:off x="3530007" y="3657055"/>
            <a:ext cx="759546" cy="2136218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5A56E336-C86F-6C4E-AC79-489436250DD1}"/>
              </a:ext>
            </a:extLst>
          </p:cNvPr>
          <p:cNvCxnSpPr>
            <a:cxnSpLocks/>
            <a:stCxn id="138" idx="0"/>
            <a:endCxn id="144" idx="2"/>
          </p:cNvCxnSpPr>
          <p:nvPr/>
        </p:nvCxnSpPr>
        <p:spPr>
          <a:xfrm rot="10800000" flipV="1">
            <a:off x="2841672" y="4272759"/>
            <a:ext cx="3940857" cy="72631"/>
          </a:xfrm>
          <a:prstGeom prst="curvedConnector4">
            <a:avLst>
              <a:gd name="adj1" fmla="val 43599"/>
              <a:gd name="adj2" fmla="val 531974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DF6EF8-D725-C445-BEA9-CC97CCB3FBF0}"/>
              </a:ext>
            </a:extLst>
          </p:cNvPr>
          <p:cNvSpPr/>
          <p:nvPr/>
        </p:nvSpPr>
        <p:spPr>
          <a:xfrm>
            <a:off x="3689669" y="3937154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67BDC68B-0E0A-9B4E-BE54-3120E8F57C96}"/>
              </a:ext>
            </a:extLst>
          </p:cNvPr>
          <p:cNvCxnSpPr>
            <a:cxnSpLocks/>
            <a:stCxn id="119" idx="0"/>
            <a:endCxn id="148" idx="2"/>
          </p:cNvCxnSpPr>
          <p:nvPr/>
        </p:nvCxnSpPr>
        <p:spPr>
          <a:xfrm rot="16200000" flipV="1">
            <a:off x="4044993" y="4172041"/>
            <a:ext cx="892797" cy="97299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092B291-D6FC-B843-9496-804BDA148D87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rot="10800000">
            <a:off x="4004894" y="4212140"/>
            <a:ext cx="2777635" cy="6062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67AF022-54A4-C84E-9121-912F8DA2FED8}"/>
              </a:ext>
            </a:extLst>
          </p:cNvPr>
          <p:cNvSpPr/>
          <p:nvPr/>
        </p:nvSpPr>
        <p:spPr>
          <a:xfrm>
            <a:off x="5529360" y="3271134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63DD8E5-0792-0846-90B4-34E1E63644E2}"/>
              </a:ext>
            </a:extLst>
          </p:cNvPr>
          <p:cNvSpPr>
            <a:spLocks noChangeAspect="1"/>
          </p:cNvSpPr>
          <p:nvPr/>
        </p:nvSpPr>
        <p:spPr>
          <a:xfrm>
            <a:off x="4778165" y="3230814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3DA6576F-911B-5C4D-B141-B08C8212B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4564" y="3286026"/>
            <a:ext cx="116238" cy="116238"/>
          </a:xfrm>
          <a:prstGeom prst="rect">
            <a:avLst/>
          </a:prstGeom>
        </p:spPr>
      </p:pic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78DB527C-811A-2847-9A24-D7098F602A26}"/>
              </a:ext>
            </a:extLst>
          </p:cNvPr>
          <p:cNvCxnSpPr>
            <a:cxnSpLocks/>
            <a:stCxn id="148" idx="0"/>
            <a:endCxn id="152" idx="2"/>
          </p:cNvCxnSpPr>
          <p:nvPr/>
        </p:nvCxnSpPr>
        <p:spPr>
          <a:xfrm rot="5400000" flipH="1" flipV="1">
            <a:off x="4204418" y="3253069"/>
            <a:ext cx="484560" cy="883611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22CC5CDD-5432-8448-ADD1-04A956460211}"/>
              </a:ext>
            </a:extLst>
          </p:cNvPr>
          <p:cNvCxnSpPr>
            <a:cxnSpLocks/>
            <a:stCxn id="144" idx="0"/>
            <a:endCxn id="152" idx="0"/>
          </p:cNvCxnSpPr>
          <p:nvPr/>
        </p:nvCxnSpPr>
        <p:spPr>
          <a:xfrm rot="5400000" flipH="1" flipV="1">
            <a:off x="3567675" y="2504811"/>
            <a:ext cx="594825" cy="2046833"/>
          </a:xfrm>
          <a:prstGeom prst="curvedConnector3">
            <a:avLst>
              <a:gd name="adj1" fmla="val 1384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BA84AC9D-776E-FD46-A7FE-9D0CC2087ABF}"/>
              </a:ext>
            </a:extLst>
          </p:cNvPr>
          <p:cNvCxnSpPr>
            <a:cxnSpLocks/>
            <a:stCxn id="152" idx="3"/>
            <a:endCxn id="151" idx="2"/>
          </p:cNvCxnSpPr>
          <p:nvPr/>
        </p:nvCxnSpPr>
        <p:spPr>
          <a:xfrm>
            <a:off x="4998843" y="3341704"/>
            <a:ext cx="1089021" cy="204416"/>
          </a:xfrm>
          <a:prstGeom prst="curvedConnector4">
            <a:avLst>
              <a:gd name="adj1" fmla="val 24357"/>
              <a:gd name="adj2" fmla="val 2118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2DB79915-D093-7149-A357-21C603F385F8}"/>
              </a:ext>
            </a:extLst>
          </p:cNvPr>
          <p:cNvCxnSpPr>
            <a:cxnSpLocks/>
            <a:stCxn id="151" idx="0"/>
            <a:endCxn id="167" idx="2"/>
          </p:cNvCxnSpPr>
          <p:nvPr/>
        </p:nvCxnSpPr>
        <p:spPr>
          <a:xfrm rot="16200000" flipV="1">
            <a:off x="5920226" y="3103495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33DFACA1-FAFA-824D-ACA0-C55E258977C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0185" y="3546120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EC94828F-FBF7-6741-B45E-873177007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2428" y="4187670"/>
            <a:ext cx="190500" cy="165100"/>
          </a:xfrm>
          <a:prstGeom prst="rect">
            <a:avLst/>
          </a:prstGeom>
        </p:spPr>
      </p:pic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3C3EE579-11FF-2849-9E40-49606BD5FB37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4234" y="3546120"/>
            <a:ext cx="483630" cy="4119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44989078-515B-CE4F-A29E-BBF19AF0AF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98963" y="2770757"/>
            <a:ext cx="177800" cy="16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3A07B-3240-DF41-BED7-7809F4BA221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934" y="5854032"/>
            <a:ext cx="215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66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09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Fuse the source context vector and target prefix vector</a:t>
            </a:r>
          </a:p>
          <a:p>
            <a:pPr lvl="1"/>
            <a:r>
              <a:rPr lang="en-US" dirty="0"/>
              <a:t>Combines      and       into a single vector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73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945E05-742A-BA4E-86A5-0010A1BE4B60}"/>
              </a:ext>
            </a:extLst>
          </p:cNvPr>
          <p:cNvSpPr/>
          <p:nvPr/>
        </p:nvSpPr>
        <p:spPr>
          <a:xfrm>
            <a:off x="2566119" y="272390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3357D-45B6-734C-A0E8-66FF1C24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32" y="4097245"/>
            <a:ext cx="381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BA19DC0-FCEB-FC4C-BA74-0092FE995663}"/>
              </a:ext>
            </a:extLst>
          </p:cNvPr>
          <p:cNvSpPr/>
          <p:nvPr/>
        </p:nvSpPr>
        <p:spPr>
          <a:xfrm>
            <a:off x="2549879" y="3418598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873E53-24B1-0A42-9B1B-A60379F4DE4A}"/>
              </a:ext>
            </a:extLst>
          </p:cNvPr>
          <p:cNvSpPr/>
          <p:nvPr/>
        </p:nvSpPr>
        <p:spPr>
          <a:xfrm>
            <a:off x="2538207" y="462630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6CB20-9583-314B-8D37-FB30DF036FE5}"/>
              </a:ext>
            </a:extLst>
          </p:cNvPr>
          <p:cNvSpPr/>
          <p:nvPr/>
        </p:nvSpPr>
        <p:spPr>
          <a:xfrm rot="5400000">
            <a:off x="2417789" y="3577027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Sentence Representation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0EB07-C2E1-7943-813B-59ECAA61672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013094" y="2947394"/>
            <a:ext cx="267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DB3A5B-6661-3244-9B16-B585A5FA00D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96854" y="3642086"/>
            <a:ext cx="283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D7013-4C7E-BC4B-93E9-A63B691C4B3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985182" y="4849795"/>
            <a:ext cx="294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8764193-822B-B94D-9824-8D0D4F73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042" y="4767244"/>
            <a:ext cx="3429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189F96-D447-0D46-A641-37F88CC3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969" y="2873131"/>
            <a:ext cx="241300" cy="165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6CA4A-E05C-F147-8B4F-698DBA758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716" y="3580137"/>
            <a:ext cx="241300" cy="16510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B5D0BDA-01F1-2443-86C9-360C652E29B8}"/>
              </a:ext>
            </a:extLst>
          </p:cNvPr>
          <p:cNvSpPr/>
          <p:nvPr/>
        </p:nvSpPr>
        <p:spPr>
          <a:xfrm>
            <a:off x="4265592" y="6364513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4A54FAC-E604-BD4A-8F2F-6987AB0A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68549" y="6465490"/>
            <a:ext cx="38100" cy="29210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55BE8BB-AB1B-CE46-AE68-0895FF9B79EF}"/>
              </a:ext>
            </a:extLst>
          </p:cNvPr>
          <p:cNvSpPr/>
          <p:nvPr/>
        </p:nvSpPr>
        <p:spPr>
          <a:xfrm>
            <a:off x="6167994" y="635922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58CF71-E486-EF4D-8712-7C187817ECE7}"/>
              </a:ext>
            </a:extLst>
          </p:cNvPr>
          <p:cNvSpPr/>
          <p:nvPr/>
        </p:nvSpPr>
        <p:spPr>
          <a:xfrm>
            <a:off x="4960230" y="635922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846078-DCC2-B547-BE66-5EDECF6D6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129" y="6512860"/>
            <a:ext cx="215900" cy="177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2DD13B-392E-4F45-A86E-043E4B480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767" y="6512860"/>
            <a:ext cx="215900" cy="177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8CE75A-387C-4642-904E-9DAB07843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469" y="6512862"/>
            <a:ext cx="444500" cy="17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888F15-B812-774E-9D72-2E3617E9665B}"/>
              </a:ext>
            </a:extLst>
          </p:cNvPr>
          <p:cNvSpPr/>
          <p:nvPr/>
        </p:nvSpPr>
        <p:spPr>
          <a:xfrm>
            <a:off x="4265592" y="5444438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Sentence Representation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770ECD-4F4D-8842-868B-ACCD693E1955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489080" y="6069102"/>
            <a:ext cx="4751" cy="2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3CD303-24C2-6A40-B98F-0309271BAE4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183718" y="6069102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E2C237-54F9-214F-B2D2-DACB7315552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391482" y="6069102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613F297-5636-0E4B-9B85-A29AE0D5A751}"/>
              </a:ext>
            </a:extLst>
          </p:cNvPr>
          <p:cNvSpPr/>
          <p:nvPr/>
        </p:nvSpPr>
        <p:spPr>
          <a:xfrm>
            <a:off x="4265593" y="2714670"/>
            <a:ext cx="3048988" cy="2358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FC42C3-6A03-9643-8A37-5BF279573B94}"/>
              </a:ext>
            </a:extLst>
          </p:cNvPr>
          <p:cNvSpPr/>
          <p:nvPr/>
        </p:nvSpPr>
        <p:spPr>
          <a:xfrm>
            <a:off x="7563294" y="3709141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E6BB0F-ECA8-F340-9CBB-B342B3DBFE54}"/>
              </a:ext>
            </a:extLst>
          </p:cNvPr>
          <p:cNvSpPr/>
          <p:nvPr/>
        </p:nvSpPr>
        <p:spPr>
          <a:xfrm>
            <a:off x="7700454" y="3807624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E59516-C6F1-A642-B713-CAFCBDC74C58}"/>
              </a:ext>
            </a:extLst>
          </p:cNvPr>
          <p:cNvCxnSpPr>
            <a:cxnSpLocks/>
            <a:stCxn id="96" idx="0"/>
            <a:endCxn id="71" idx="1"/>
          </p:cNvCxnSpPr>
          <p:nvPr/>
        </p:nvCxnSpPr>
        <p:spPr>
          <a:xfrm>
            <a:off x="7206567" y="3917610"/>
            <a:ext cx="493887" cy="4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75D8D18-C77E-064F-B912-FFB238D5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658" y="3841514"/>
            <a:ext cx="381000" cy="1778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2B7F616-055F-F345-9C64-14E68AEB3BD8}"/>
              </a:ext>
            </a:extLst>
          </p:cNvPr>
          <p:cNvSpPr/>
          <p:nvPr/>
        </p:nvSpPr>
        <p:spPr>
          <a:xfrm>
            <a:off x="8562770" y="4391407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B5AFF33-BCC9-DD4A-A0EF-A34C1D29F4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8250" y="4438958"/>
            <a:ext cx="229390" cy="237583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BD4A377-D9E9-AC44-878B-0926D0C5F202}"/>
              </a:ext>
            </a:extLst>
          </p:cNvPr>
          <p:cNvCxnSpPr>
            <a:stCxn id="71" idx="2"/>
            <a:endCxn id="74" idx="1"/>
          </p:cNvCxnSpPr>
          <p:nvPr/>
        </p:nvCxnSpPr>
        <p:spPr>
          <a:xfrm rot="16200000" flipH="1">
            <a:off x="8004618" y="3999597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08BE517-516E-DF42-952A-4AC96078D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4045" y="3841514"/>
            <a:ext cx="177800" cy="1524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C7B29DD-D4CE-AD42-8079-E505DA18D6CA}"/>
              </a:ext>
            </a:extLst>
          </p:cNvPr>
          <p:cNvSpPr/>
          <p:nvPr/>
        </p:nvSpPr>
        <p:spPr>
          <a:xfrm>
            <a:off x="8571478" y="3809120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6445A8-60EC-A74A-AFC3-3D60AF450D56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8233979" y="3922312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42451CF-C0A7-AC45-8F22-BA6D887AD89B}"/>
              </a:ext>
            </a:extLst>
          </p:cNvPr>
          <p:cNvCxnSpPr>
            <a:cxnSpLocks/>
            <a:stCxn id="74" idx="0"/>
            <a:endCxn id="78" idx="2"/>
          </p:cNvCxnSpPr>
          <p:nvPr/>
        </p:nvCxnSpPr>
        <p:spPr>
          <a:xfrm flipV="1">
            <a:off x="8722946" y="4035543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A6AB8D-F6BC-FA49-96AE-8D51F69E1D58}"/>
              </a:ext>
            </a:extLst>
          </p:cNvPr>
          <p:cNvSpPr txBox="1"/>
          <p:nvPr/>
        </p:nvSpPr>
        <p:spPr>
          <a:xfrm>
            <a:off x="7728639" y="337926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E68ECF8-5FDE-EA41-AAC5-97C7D5548C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2856" y="3793634"/>
            <a:ext cx="1320800" cy="2667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123491F-0D74-8D43-91C9-83311970BF5D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8886998" y="3922332"/>
            <a:ext cx="515858" cy="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E9B9A3-7B4D-DC4A-997A-DADC44BC8DBC}"/>
              </a:ext>
            </a:extLst>
          </p:cNvPr>
          <p:cNvCxnSpPr>
            <a:cxnSpLocks/>
          </p:cNvCxnSpPr>
          <p:nvPr/>
        </p:nvCxnSpPr>
        <p:spPr>
          <a:xfrm>
            <a:off x="3904810" y="2947394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823B8D7-922D-6C45-8296-AE321D2666E6}"/>
              </a:ext>
            </a:extLst>
          </p:cNvPr>
          <p:cNvCxnSpPr>
            <a:cxnSpLocks/>
          </p:cNvCxnSpPr>
          <p:nvPr/>
        </p:nvCxnSpPr>
        <p:spPr>
          <a:xfrm>
            <a:off x="3904810" y="3642086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8F6F428-91B6-A046-AFA4-422CF977478E}"/>
              </a:ext>
            </a:extLst>
          </p:cNvPr>
          <p:cNvCxnSpPr>
            <a:cxnSpLocks/>
          </p:cNvCxnSpPr>
          <p:nvPr/>
        </p:nvCxnSpPr>
        <p:spPr>
          <a:xfrm>
            <a:off x="3904810" y="4849795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B12CC08-FA80-D04C-9DD7-1DB5C0B6B1B9}"/>
              </a:ext>
            </a:extLst>
          </p:cNvPr>
          <p:cNvCxnSpPr>
            <a:cxnSpLocks/>
          </p:cNvCxnSpPr>
          <p:nvPr/>
        </p:nvCxnSpPr>
        <p:spPr>
          <a:xfrm flipV="1">
            <a:off x="4489080" y="5078572"/>
            <a:ext cx="4751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EC50D6-A9B7-B743-9EBE-5E9AB688B437}"/>
              </a:ext>
            </a:extLst>
          </p:cNvPr>
          <p:cNvCxnSpPr>
            <a:cxnSpLocks/>
          </p:cNvCxnSpPr>
          <p:nvPr/>
        </p:nvCxnSpPr>
        <p:spPr>
          <a:xfrm flipV="1">
            <a:off x="5183718" y="5078572"/>
            <a:ext cx="0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F6BBA07-DCE8-A14B-931F-643B3D2866FC}"/>
              </a:ext>
            </a:extLst>
          </p:cNvPr>
          <p:cNvCxnSpPr>
            <a:cxnSpLocks/>
          </p:cNvCxnSpPr>
          <p:nvPr/>
        </p:nvCxnSpPr>
        <p:spPr>
          <a:xfrm flipV="1">
            <a:off x="6391482" y="5078571"/>
            <a:ext cx="0" cy="36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1750D8C-8E66-6A48-AC1C-17626701DF9A}"/>
              </a:ext>
            </a:extLst>
          </p:cNvPr>
          <p:cNvSpPr/>
          <p:nvPr/>
        </p:nvSpPr>
        <p:spPr>
          <a:xfrm>
            <a:off x="4504061" y="2925594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C6D66E6-06F9-7C46-9FE0-E7582906D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9848" y="3257251"/>
            <a:ext cx="126805" cy="105670"/>
          </a:xfrm>
          <a:prstGeom prst="rect">
            <a:avLst/>
          </a:prstGeom>
        </p:spPr>
      </p:pic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C5032CB-430F-8548-8290-0293D09E66F1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272418" y="3445346"/>
            <a:ext cx="731394" cy="196740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7C0091E-60A9-364B-AD25-05418159E495}"/>
              </a:ext>
            </a:extLst>
          </p:cNvPr>
          <p:cNvCxnSpPr>
            <a:cxnSpLocks/>
            <a:endCxn id="50" idx="2"/>
          </p:cNvCxnSpPr>
          <p:nvPr/>
        </p:nvCxnSpPr>
        <p:spPr>
          <a:xfrm rot="16200000" flipV="1">
            <a:off x="4889200" y="3559959"/>
            <a:ext cx="1616895" cy="1387670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DEDDF71-DE47-F64B-BD81-F4EC2AF5C04A}"/>
              </a:ext>
            </a:extLst>
          </p:cNvPr>
          <p:cNvSpPr/>
          <p:nvPr/>
        </p:nvSpPr>
        <p:spPr>
          <a:xfrm>
            <a:off x="4529475" y="4132202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50A69918-4988-F34B-BCB9-9FC50ED7464A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286195" y="3642086"/>
            <a:ext cx="558504" cy="49011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08EDCC5F-6553-ED4C-9CF6-B331F9D06BF4}"/>
              </a:ext>
            </a:extLst>
          </p:cNvPr>
          <p:cNvCxnSpPr>
            <a:cxnSpLocks/>
            <a:endCxn id="55" idx="2"/>
          </p:cNvCxnSpPr>
          <p:nvPr/>
        </p:nvCxnSpPr>
        <p:spPr>
          <a:xfrm rot="10800000">
            <a:off x="4844699" y="4407189"/>
            <a:ext cx="1562422" cy="679751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6A5599F-3537-8642-A0A2-F694F41D48F2}"/>
              </a:ext>
            </a:extLst>
          </p:cNvPr>
          <p:cNvSpPr/>
          <p:nvPr/>
        </p:nvSpPr>
        <p:spPr>
          <a:xfrm rot="5400000">
            <a:off x="5586790" y="3459242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E62927-AFBF-354F-96A6-8ECE2D7D1FF6}"/>
              </a:ext>
            </a:extLst>
          </p:cNvPr>
          <p:cNvSpPr>
            <a:spLocks noChangeAspect="1"/>
          </p:cNvSpPr>
          <p:nvPr/>
        </p:nvSpPr>
        <p:spPr>
          <a:xfrm>
            <a:off x="5582919" y="3476861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FBB0D6E-7E05-7446-9B9B-E84C17A64C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9318" y="3532073"/>
            <a:ext cx="116238" cy="116238"/>
          </a:xfrm>
          <a:prstGeom prst="rect">
            <a:avLst/>
          </a:prstGeom>
        </p:spPr>
      </p:pic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537F4B0F-B48D-614B-8A3D-B6F5245D08FF}"/>
              </a:ext>
            </a:extLst>
          </p:cNvPr>
          <p:cNvCxnSpPr>
            <a:cxnSpLocks/>
            <a:stCxn id="55" idx="0"/>
            <a:endCxn id="61" idx="2"/>
          </p:cNvCxnSpPr>
          <p:nvPr/>
        </p:nvCxnSpPr>
        <p:spPr>
          <a:xfrm rot="5400000" flipH="1" flipV="1">
            <a:off x="5052198" y="3491143"/>
            <a:ext cx="433561" cy="84855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BB918D67-F451-434B-B39F-7678ACC3BA36}"/>
              </a:ext>
            </a:extLst>
          </p:cNvPr>
          <p:cNvCxnSpPr>
            <a:cxnSpLocks/>
            <a:stCxn id="50" idx="0"/>
            <a:endCxn id="61" idx="0"/>
          </p:cNvCxnSpPr>
          <p:nvPr/>
        </p:nvCxnSpPr>
        <p:spPr>
          <a:xfrm rot="16200000" flipH="1">
            <a:off x="5072901" y="2856504"/>
            <a:ext cx="551267" cy="689446"/>
          </a:xfrm>
          <a:prstGeom prst="curvedConnector3">
            <a:avLst>
              <a:gd name="adj1" fmla="val -2400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458990-2276-C641-A0AB-CEC037F01F05}"/>
              </a:ext>
            </a:extLst>
          </p:cNvPr>
          <p:cNvCxnSpPr>
            <a:stCxn id="61" idx="3"/>
            <a:endCxn id="59" idx="2"/>
          </p:cNvCxnSpPr>
          <p:nvPr/>
        </p:nvCxnSpPr>
        <p:spPr>
          <a:xfrm>
            <a:off x="5803597" y="3587751"/>
            <a:ext cx="204204" cy="8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382669E-B452-524C-8AFB-247A6B6881AA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784314" y="3596736"/>
            <a:ext cx="223487" cy="25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2B8EDF1-9D33-2749-99FD-9A1183DBD656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5812305" y="3306614"/>
            <a:ext cx="195496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A755014-6CF0-294A-9DB7-C819BB41ABC3}"/>
              </a:ext>
            </a:extLst>
          </p:cNvPr>
          <p:cNvSpPr/>
          <p:nvPr/>
        </p:nvSpPr>
        <p:spPr>
          <a:xfrm rot="5400000">
            <a:off x="5923981" y="3664630"/>
            <a:ext cx="2059213" cy="5059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sub-graph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4C783B6-87F1-E949-9101-00AC07D277DF}"/>
              </a:ext>
            </a:extLst>
          </p:cNvPr>
          <p:cNvCxnSpPr>
            <a:stCxn id="59" idx="0"/>
            <a:endCxn id="96" idx="2"/>
          </p:cNvCxnSpPr>
          <p:nvPr/>
        </p:nvCxnSpPr>
        <p:spPr>
          <a:xfrm>
            <a:off x="6282787" y="3596736"/>
            <a:ext cx="417821" cy="32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752DC77-6867-2142-90D5-B9DF983E6599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6400191" y="3917610"/>
            <a:ext cx="300417" cy="1155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3882CE1-39AA-EA42-8428-62A86AEFE7C0}"/>
              </a:ext>
            </a:extLst>
          </p:cNvPr>
          <p:cNvSpPr/>
          <p:nvPr/>
        </p:nvSpPr>
        <p:spPr>
          <a:xfrm>
            <a:off x="6558740" y="2763327"/>
            <a:ext cx="737422" cy="225112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ECEAF3F-715E-5C49-B603-C47EE0D3FF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269" y="2197038"/>
            <a:ext cx="228600" cy="2032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AA9DA24-0DD6-AC43-9C27-ABE6B316A0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7270" y="2202300"/>
            <a:ext cx="215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33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Encode: read the entire source sentence to know what to translate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Attention: at each step, decide which source token(s) to translate next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Decode: based on what has been translated and what need to be translated, predict the next target token.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2-3 until the &lt;end-of-sentence&gt; special token is generated.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0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is not pressured to compress the entire source sentence into a single, fixed-size vector:</a:t>
            </a:r>
          </a:p>
          <a:p>
            <a:pPr lvl="1"/>
            <a:r>
              <a:rPr lang="en-US" dirty="0"/>
              <a:t>Greatly improves the translation quality, especially of long sentences.</a:t>
            </a:r>
          </a:p>
          <a:p>
            <a:pPr lvl="1"/>
            <a:r>
              <a:rPr lang="en-US" dirty="0"/>
              <a:t>Much more efficient: less parameters are necessary.</a:t>
            </a:r>
          </a:p>
          <a:p>
            <a:r>
              <a:rPr lang="en-US" dirty="0" err="1"/>
              <a:t>Bahdanau</a:t>
            </a:r>
            <a:r>
              <a:rPr lang="en-US" dirty="0"/>
              <a:t> et al. [2015] showed</a:t>
            </a:r>
            <a:br>
              <a:rPr lang="en-US" dirty="0"/>
            </a:br>
            <a:r>
              <a:rPr lang="en-US" dirty="0"/>
              <a:t>for the first time the machine</a:t>
            </a:r>
            <a:br>
              <a:rPr lang="en-US" dirty="0"/>
            </a:br>
            <a:r>
              <a:rPr lang="en-US" dirty="0"/>
              <a:t>translation purely based on </a:t>
            </a:r>
            <a:br>
              <a:rPr lang="en-US" dirty="0"/>
            </a:br>
            <a:r>
              <a:rPr lang="en-US" dirty="0"/>
              <a:t>neural networks could be as</a:t>
            </a:r>
            <a:br>
              <a:rPr lang="en-US" dirty="0"/>
            </a:br>
            <a:r>
              <a:rPr lang="en-US" dirty="0"/>
              <a:t>good as then-state-of-the-art</a:t>
            </a:r>
            <a:br>
              <a:rPr lang="en-US" dirty="0"/>
            </a:br>
            <a:r>
              <a:rPr lang="en-US" dirty="0"/>
              <a:t>alternatives (e.g., PBMT).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44552-9317-F641-9306-35EB83C1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021" y="3629949"/>
            <a:ext cx="5804568" cy="322805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420458-451F-3C48-B599-64A2E4FDD41B}"/>
              </a:ext>
            </a:extLst>
          </p:cNvPr>
          <p:cNvSpPr/>
          <p:nvPr/>
        </p:nvSpPr>
        <p:spPr>
          <a:xfrm>
            <a:off x="5993254" y="5317958"/>
            <a:ext cx="1550545" cy="249950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C3FB5-8346-BC4F-89E5-11CB421DE0D1}"/>
              </a:ext>
            </a:extLst>
          </p:cNvPr>
          <p:cNvSpPr/>
          <p:nvPr/>
        </p:nvSpPr>
        <p:spPr>
          <a:xfrm>
            <a:off x="7652083" y="3886200"/>
            <a:ext cx="3188370" cy="36504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5C2A30-C59B-0041-B1D0-EFCE1B4A6ECE}"/>
              </a:ext>
            </a:extLst>
          </p:cNvPr>
          <p:cNvSpPr/>
          <p:nvPr/>
        </p:nvSpPr>
        <p:spPr>
          <a:xfrm>
            <a:off x="5993254" y="5764301"/>
            <a:ext cx="1550545" cy="29126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6E73C6-D3B9-5C43-9761-5AEB16F2CADA}"/>
              </a:ext>
            </a:extLst>
          </p:cNvPr>
          <p:cNvSpPr/>
          <p:nvPr/>
        </p:nvSpPr>
        <p:spPr>
          <a:xfrm>
            <a:off x="7652083" y="4328320"/>
            <a:ext cx="3188369" cy="160324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76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r>
              <a:rPr lang="en-US" b="1" dirty="0" err="1">
                <a:latin typeface="Garamond" panose="02020404030301010803" pitchFamily="18" charset="0"/>
              </a:rPr>
              <a:t>RNNSearch</a:t>
            </a:r>
            <a:r>
              <a:rPr lang="en-US" dirty="0">
                <a:latin typeface="Garamond" panose="02020404030301010803" pitchFamily="18" charset="0"/>
              </a:rPr>
              <a:t>: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d’admettre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pour </a:t>
            </a:r>
            <a:r>
              <a:rPr lang="en-US" i="1" u="sng" dirty="0" err="1">
                <a:latin typeface="Garamond" panose="02020404030301010803" pitchFamily="18" charset="0"/>
              </a:rPr>
              <a:t>effectuer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une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procédure</a:t>
            </a:r>
            <a:r>
              <a:rPr lang="en-US" i="1" u="sng" dirty="0">
                <a:latin typeface="Garamond" panose="02020404030301010803" pitchFamily="18" charset="0"/>
              </a:rPr>
              <a:t>, </a:t>
            </a:r>
            <a:r>
              <a:rPr lang="en-US" i="1" u="sng" dirty="0" err="1">
                <a:latin typeface="Garamond" panose="02020404030301010803" pitchFamily="18" charset="0"/>
              </a:rPr>
              <a:t>selon</a:t>
            </a:r>
            <a:r>
              <a:rPr lang="en-US" i="1" u="sng" dirty="0">
                <a:latin typeface="Garamond" panose="02020404030301010803" pitchFamily="18" charset="0"/>
              </a:rPr>
              <a:t> son </a:t>
            </a:r>
            <a:r>
              <a:rPr lang="en-US" i="1" u="sng" dirty="0" err="1">
                <a:latin typeface="Garamond" panose="02020404030301010803" pitchFamily="18" charset="0"/>
              </a:rPr>
              <a:t>statut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travailleur</a:t>
            </a:r>
            <a:r>
              <a:rPr lang="en-US" i="1" u="sng" dirty="0">
                <a:latin typeface="Garamond" panose="02020404030301010803" pitchFamily="18" charset="0"/>
              </a:rPr>
              <a:t> des </a:t>
            </a:r>
            <a:r>
              <a:rPr lang="en-US" i="1" u="sng" dirty="0" err="1">
                <a:latin typeface="Garamond" panose="02020404030301010803" pitchFamily="18" charset="0"/>
              </a:rPr>
              <a:t>soins</a:t>
            </a:r>
            <a:r>
              <a:rPr lang="en-US" i="1" u="sng" dirty="0">
                <a:latin typeface="Garamond" panose="02020404030301010803" pitchFamily="18" charset="0"/>
              </a:rPr>
              <a:t> de santé </a:t>
            </a:r>
            <a:r>
              <a:rPr lang="en-US" i="1" u="sng" dirty="0" err="1">
                <a:latin typeface="Garamond" panose="02020404030301010803" pitchFamily="18" charset="0"/>
              </a:rPr>
              <a:t>à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l’hôpital</a:t>
            </a:r>
            <a:r>
              <a:rPr lang="en-US" i="1" u="sng" dirty="0">
                <a:latin typeface="Garamond" panose="02020404030301010803" pitchFamily="18" charset="0"/>
              </a:rPr>
              <a:t>.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12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r>
              <a:rPr lang="en-US" b="1" dirty="0" err="1">
                <a:latin typeface="Garamond" panose="02020404030301010803" pitchFamily="18" charset="0"/>
              </a:rPr>
              <a:t>RNNSearch</a:t>
            </a:r>
            <a:r>
              <a:rPr lang="en-US" dirty="0">
                <a:latin typeface="Garamond" panose="02020404030301010803" pitchFamily="18" charset="0"/>
              </a:rPr>
              <a:t>: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d’admettre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pour </a:t>
            </a:r>
            <a:r>
              <a:rPr lang="en-US" i="1" u="sng" dirty="0" err="1">
                <a:latin typeface="Garamond" panose="02020404030301010803" pitchFamily="18" charset="0"/>
              </a:rPr>
              <a:t>effectuer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une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procédure</a:t>
            </a:r>
            <a:r>
              <a:rPr lang="en-US" i="1" u="sng" dirty="0">
                <a:latin typeface="Garamond" panose="02020404030301010803" pitchFamily="18" charset="0"/>
              </a:rPr>
              <a:t>, </a:t>
            </a:r>
            <a:r>
              <a:rPr lang="en-US" i="1" u="sng" dirty="0" err="1">
                <a:latin typeface="Garamond" panose="02020404030301010803" pitchFamily="18" charset="0"/>
              </a:rPr>
              <a:t>selon</a:t>
            </a:r>
            <a:r>
              <a:rPr lang="en-US" i="1" u="sng" dirty="0">
                <a:latin typeface="Garamond" panose="02020404030301010803" pitchFamily="18" charset="0"/>
              </a:rPr>
              <a:t> son </a:t>
            </a:r>
            <a:r>
              <a:rPr lang="en-US" i="1" u="sng" dirty="0" err="1">
                <a:latin typeface="Garamond" panose="02020404030301010803" pitchFamily="18" charset="0"/>
              </a:rPr>
              <a:t>statut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travailleur</a:t>
            </a:r>
            <a:r>
              <a:rPr lang="en-US" i="1" u="sng" dirty="0">
                <a:latin typeface="Garamond" panose="02020404030301010803" pitchFamily="18" charset="0"/>
              </a:rPr>
              <a:t> des </a:t>
            </a:r>
            <a:r>
              <a:rPr lang="en-US" i="1" u="sng" dirty="0" err="1">
                <a:latin typeface="Garamond" panose="02020404030301010803" pitchFamily="18" charset="0"/>
              </a:rPr>
              <a:t>soins</a:t>
            </a:r>
            <a:r>
              <a:rPr lang="en-US" i="1" u="sng" dirty="0">
                <a:latin typeface="Garamond" panose="02020404030301010803" pitchFamily="18" charset="0"/>
              </a:rPr>
              <a:t> de santé </a:t>
            </a:r>
            <a:r>
              <a:rPr lang="en-US" i="1" u="sng" dirty="0" err="1">
                <a:latin typeface="Garamond" panose="02020404030301010803" pitchFamily="18" charset="0"/>
              </a:rPr>
              <a:t>à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l’hôpital</a:t>
            </a:r>
            <a:r>
              <a:rPr lang="en-US" i="1" u="sng" dirty="0">
                <a:latin typeface="Garamond" panose="02020404030301010803" pitchFamily="18" charset="0"/>
              </a:rPr>
              <a:t>.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502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B914-BE54-E84D-91F5-297D6705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C27D-76F6-AB4C-B98F-1A4C3604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Sensible alignment between</a:t>
            </a:r>
            <a:br>
              <a:rPr lang="en-US" dirty="0"/>
            </a:br>
            <a:r>
              <a:rPr lang="en-US" dirty="0"/>
              <a:t>source and target tokens</a:t>
            </a:r>
          </a:p>
          <a:p>
            <a:r>
              <a:rPr lang="en-US" dirty="0"/>
              <a:t>Capture long-range</a:t>
            </a:r>
            <a:br>
              <a:rPr lang="en-US" dirty="0"/>
            </a:br>
            <a:r>
              <a:rPr lang="en-US" dirty="0"/>
              <a:t>reordering/dependencies</a:t>
            </a:r>
          </a:p>
          <a:p>
            <a:r>
              <a:rPr lang="en-US" dirty="0"/>
              <a:t>Without strong supervision</a:t>
            </a:r>
            <a:br>
              <a:rPr lang="en-US" dirty="0"/>
            </a:br>
            <a:r>
              <a:rPr lang="en-US" dirty="0"/>
              <a:t>on the alignment</a:t>
            </a:r>
          </a:p>
          <a:p>
            <a:pPr lvl="1"/>
            <a:r>
              <a:rPr lang="en-US" dirty="0"/>
              <a:t>Weakly supervised learning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0C3B5-4E81-3A45-8A65-0781AEE9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78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31920-C0EB-B74B-A70E-968B2375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88" y="1581848"/>
            <a:ext cx="6805624" cy="4650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F9976-0A91-084E-94D6-4485F7193385}"/>
              </a:ext>
            </a:extLst>
          </p:cNvPr>
          <p:cNvSpPr txBox="1"/>
          <p:nvPr/>
        </p:nvSpPr>
        <p:spPr>
          <a:xfrm>
            <a:off x="8506325" y="6476135"/>
            <a:ext cx="39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Bahdanau</a:t>
            </a:r>
            <a:r>
              <a:rPr lang="en-US" dirty="0"/>
              <a:t> et al., 2015; Jean et al., 2015)</a:t>
            </a:r>
          </a:p>
        </p:txBody>
      </p:sp>
    </p:spTree>
    <p:extLst>
      <p:ext uri="{BB962C8B-B14F-4D97-AF65-F5344CB8AC3E}">
        <p14:creationId xmlns:p14="http://schemas.microsoft.com/office/powerpoint/2010/main" val="3452359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88" y="144384"/>
            <a:ext cx="11092343" cy="550284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863121" y="5990548"/>
            <a:ext cx="6805535" cy="1499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7856" y="6125461"/>
            <a:ext cx="6026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 Year</a:t>
            </a:r>
          </a:p>
        </p:txBody>
      </p:sp>
    </p:spTree>
    <p:extLst>
      <p:ext uri="{BB962C8B-B14F-4D97-AF65-F5344CB8AC3E}">
        <p14:creationId xmlns:p14="http://schemas.microsoft.com/office/powerpoint/2010/main" val="221263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82C9-9393-A04C-A0D8-3D3BF726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</a:t>
            </a:r>
            <a:r>
              <a:rPr lang="en-US" dirty="0" err="1"/>
              <a:t>CBoW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61427-D269-0F40-BD9E-A0E1D4094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table-lookup operation,* the input sentence is a sequence of continuous, high-dimensional vectors:</a:t>
            </a:r>
          </a:p>
          <a:p>
            <a:endParaRPr lang="en-US" dirty="0"/>
          </a:p>
          <a:p>
            <a:r>
              <a:rPr lang="en-US" dirty="0"/>
              <a:t>The sentence length     differs from one sentence to another.</a:t>
            </a:r>
          </a:p>
          <a:p>
            <a:r>
              <a:rPr lang="en-US" dirty="0"/>
              <a:t>The classifier needs to eventually compress it into a single vector.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E4CD-3879-8A49-8A5D-4B7163C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85F92-426B-3547-975F-1DFCA65345C6}"/>
              </a:ext>
            </a:extLst>
          </p:cNvPr>
          <p:cNvSpPr txBox="1"/>
          <p:nvPr/>
        </p:nvSpPr>
        <p:spPr>
          <a:xfrm>
            <a:off x="6227805" y="6538912"/>
            <a:ext cx="568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 table-lookup operation would be one node in the DAG.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C28D7-F3CD-AE45-BFCF-060F6E8A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47" y="2723493"/>
            <a:ext cx="47879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75D34-18DC-E44A-BEC9-29DDDA941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76" y="3346231"/>
            <a:ext cx="228600" cy="228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50851C-C541-F54B-B438-74F73BAEC495}"/>
              </a:ext>
            </a:extLst>
          </p:cNvPr>
          <p:cNvSpPr/>
          <p:nvPr/>
        </p:nvSpPr>
        <p:spPr>
          <a:xfrm>
            <a:off x="8105277" y="4893937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135F01-2510-1147-B538-E5125C51538E}"/>
              </a:ext>
            </a:extLst>
          </p:cNvPr>
          <p:cNvSpPr/>
          <p:nvPr/>
        </p:nvSpPr>
        <p:spPr>
          <a:xfrm>
            <a:off x="5783024" y="4883620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AEFE13-254D-784A-80F6-66D4EC2AA8FD}"/>
              </a:ext>
            </a:extLst>
          </p:cNvPr>
          <p:cNvSpPr/>
          <p:nvPr/>
        </p:nvSpPr>
        <p:spPr>
          <a:xfrm>
            <a:off x="6572755" y="4802878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E349EF-E1F9-0142-AF30-05413764D97C}"/>
              </a:ext>
            </a:extLst>
          </p:cNvPr>
          <p:cNvCxnSpPr>
            <a:cxnSpLocks/>
            <a:stCxn id="9" idx="6"/>
            <a:endCxn id="10" idx="1"/>
          </p:cNvCxnSpPr>
          <p:nvPr/>
        </p:nvCxnSpPr>
        <p:spPr>
          <a:xfrm>
            <a:off x="6229999" y="5107108"/>
            <a:ext cx="342756" cy="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F2945F4-3C8F-6D43-8642-B608FBF77B21}"/>
              </a:ext>
            </a:extLst>
          </p:cNvPr>
          <p:cNvSpPr/>
          <p:nvPr/>
        </p:nvSpPr>
        <p:spPr>
          <a:xfrm>
            <a:off x="5783025" y="5576202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DD9CF-F274-BF45-A044-57A619D2A487}"/>
              </a:ext>
            </a:extLst>
          </p:cNvPr>
          <p:cNvCxnSpPr>
            <a:cxnSpLocks/>
            <a:stCxn id="12" idx="7"/>
            <a:endCxn id="10" idx="1"/>
          </p:cNvCxnSpPr>
          <p:nvPr/>
        </p:nvCxnSpPr>
        <p:spPr>
          <a:xfrm flipV="1">
            <a:off x="6164542" y="5115210"/>
            <a:ext cx="408213" cy="52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053DDF-3FC7-8846-BBEF-D320F9498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092" y="5016726"/>
            <a:ext cx="198838" cy="180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C20192-DAF1-B848-B12F-8D481E45BE72}"/>
              </a:ext>
            </a:extLst>
          </p:cNvPr>
          <p:cNvSpPr/>
          <p:nvPr/>
        </p:nvSpPr>
        <p:spPr>
          <a:xfrm>
            <a:off x="8242437" y="4992420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7E49BD-6F96-A146-842B-9B7373133064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7954989" y="5107108"/>
            <a:ext cx="287448" cy="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EE9F474-ED00-824F-A0BD-F22EE23D1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662" y="5680288"/>
            <a:ext cx="139700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6FEF66-30CC-744A-AF05-B3DE9D86C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641" y="5026310"/>
            <a:ext cx="381000" cy="177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1043019-0E79-554F-B464-B7D432691D9A}"/>
              </a:ext>
            </a:extLst>
          </p:cNvPr>
          <p:cNvSpPr/>
          <p:nvPr/>
        </p:nvSpPr>
        <p:spPr>
          <a:xfrm>
            <a:off x="9104753" y="5576203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8ED738-2935-3146-9058-661ECB28A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0233" y="5623754"/>
            <a:ext cx="229390" cy="237583"/>
          </a:xfrm>
          <a:prstGeom prst="rect">
            <a:avLst/>
          </a:prstGeom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301D850-1D4C-B445-A6DA-E43209B3E335}"/>
              </a:ext>
            </a:extLst>
          </p:cNvPr>
          <p:cNvCxnSpPr>
            <a:stCxn id="15" idx="2"/>
            <a:endCxn id="19" idx="1"/>
          </p:cNvCxnSpPr>
          <p:nvPr/>
        </p:nvCxnSpPr>
        <p:spPr>
          <a:xfrm rot="16200000" flipH="1">
            <a:off x="8546601" y="5184393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1208F93-45AE-EF46-885B-33F9C2AB8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028" y="5026310"/>
            <a:ext cx="177800" cy="152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6502D88-F5FC-B844-8C56-8CF36D86D180}"/>
              </a:ext>
            </a:extLst>
          </p:cNvPr>
          <p:cNvSpPr/>
          <p:nvPr/>
        </p:nvSpPr>
        <p:spPr>
          <a:xfrm>
            <a:off x="9113461" y="4993916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B0D314-05EA-F74B-8F46-4A68F48F5096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8775962" y="5107108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96D1A7-ED53-6A4F-B283-D1C81D850C9A}"/>
              </a:ext>
            </a:extLst>
          </p:cNvPr>
          <p:cNvCxnSpPr>
            <a:cxnSpLocks/>
            <a:stCxn id="19" idx="0"/>
            <a:endCxn id="23" idx="2"/>
          </p:cNvCxnSpPr>
          <p:nvPr/>
        </p:nvCxnSpPr>
        <p:spPr>
          <a:xfrm flipV="1">
            <a:off x="9264929" y="5220339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34B2AA4-E2CA-B64F-B00D-534ECA866C34}"/>
              </a:ext>
            </a:extLst>
          </p:cNvPr>
          <p:cNvSpPr/>
          <p:nvPr/>
        </p:nvSpPr>
        <p:spPr>
          <a:xfrm>
            <a:off x="7873232" y="5005929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95CCC6-35A3-D240-B831-07715B4398A0}"/>
              </a:ext>
            </a:extLst>
          </p:cNvPr>
          <p:cNvSpPr txBox="1"/>
          <p:nvPr/>
        </p:nvSpPr>
        <p:spPr>
          <a:xfrm>
            <a:off x="807763" y="4691231"/>
            <a:ext cx="468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 fixed-size vector representation of the input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2A9C84-EF7E-6D4A-877E-75D2314BAF05}"/>
              </a:ext>
            </a:extLst>
          </p:cNvPr>
          <p:cNvCxnSpPr>
            <a:stCxn id="27" idx="0"/>
            <a:endCxn id="26" idx="0"/>
          </p:cNvCxnSpPr>
          <p:nvPr/>
        </p:nvCxnSpPr>
        <p:spPr>
          <a:xfrm rot="16200000" flipH="1">
            <a:off x="5400263" y="2441520"/>
            <a:ext cx="314698" cy="4814120"/>
          </a:xfrm>
          <a:prstGeom prst="bentConnector3">
            <a:avLst>
              <a:gd name="adj1" fmla="val -72641"/>
            </a:avLst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459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38" y="196475"/>
            <a:ext cx="9413675" cy="6114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5888" y="6396335"/>
            <a:ext cx="449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WMT 2017</a:t>
            </a:r>
            <a:r>
              <a:rPr lang="en-US" sz="2400"/>
              <a:t>: news translation </a:t>
            </a:r>
            <a:r>
              <a:rPr lang="en-US" sz="2400" dirty="0"/>
              <a:t>task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8780" y="2038662"/>
            <a:ext cx="779489" cy="86943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38269" y="2038662"/>
            <a:ext cx="1124262" cy="86943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62531" y="682854"/>
            <a:ext cx="1828800" cy="68125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62531" y="1357411"/>
            <a:ext cx="1828800" cy="68125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91331" y="2031968"/>
            <a:ext cx="929390" cy="87612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50111" y="2038662"/>
            <a:ext cx="929390" cy="87612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85546" y="2031968"/>
            <a:ext cx="1313089" cy="87612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698635" y="2025274"/>
            <a:ext cx="935435" cy="87612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92510" y="4971642"/>
            <a:ext cx="1798821" cy="72462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77520" y="5700033"/>
            <a:ext cx="1798821" cy="610827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777520" y="4358929"/>
            <a:ext cx="1798821" cy="610827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777520" y="3670414"/>
            <a:ext cx="1798821" cy="610827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96934" y="2020361"/>
            <a:ext cx="923198" cy="881037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289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47" y="629977"/>
            <a:ext cx="5691653" cy="3058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72" y="4717866"/>
            <a:ext cx="7720445" cy="1754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1" y="2780145"/>
            <a:ext cx="6695882" cy="3391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86" y="1436720"/>
            <a:ext cx="5355391" cy="3681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5" y="3349863"/>
            <a:ext cx="9319491" cy="17925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47" y="489886"/>
            <a:ext cx="5954743" cy="3698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2703223"/>
            <a:ext cx="7427495" cy="313837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DC0E-F42D-2849-AAA9-B24DD4392EA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3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was “neural machine translation” coined?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DC0E-F42D-2849-AAA9-B24DD4392EA8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" y="1591510"/>
            <a:ext cx="7586825" cy="2186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" y="3777915"/>
            <a:ext cx="9805737" cy="247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498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4CFB-77A1-124D-8671-71A3F075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practice,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F32D0-C871-E94E-9C0D-2B3A58897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822"/>
            <a:ext cx="10515600" cy="54503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excellent open-source packages exist:</a:t>
            </a:r>
          </a:p>
          <a:p>
            <a:pPr lvl="1"/>
            <a:r>
              <a:rPr lang="en-US" dirty="0" err="1"/>
              <a:t>Nematus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https://github.com/EdinburghNLP/nematus</a:t>
            </a:r>
            <a:endParaRPr lang="en-US" dirty="0"/>
          </a:p>
          <a:p>
            <a:pPr lvl="2"/>
            <a:r>
              <a:rPr lang="en-US" dirty="0"/>
              <a:t>Compute backend: TensorFlow (originally Theano)</a:t>
            </a:r>
          </a:p>
          <a:p>
            <a:pPr lvl="2"/>
            <a:r>
              <a:rPr lang="en-US" dirty="0"/>
              <a:t>Used to build state-of-the-art translation systems for WMT’16 and WMT’17.</a:t>
            </a:r>
          </a:p>
          <a:p>
            <a:pPr lvl="2"/>
            <a:r>
              <a:rPr lang="en-US" dirty="0"/>
              <a:t>Supported by U. Edinburgh (Rico </a:t>
            </a:r>
            <a:r>
              <a:rPr lang="en-US" dirty="0" err="1"/>
              <a:t>Sennrich’s</a:t>
            </a:r>
            <a:r>
              <a:rPr lang="en-US" dirty="0"/>
              <a:t> group)</a:t>
            </a:r>
          </a:p>
          <a:p>
            <a:pPr lvl="1"/>
            <a:r>
              <a:rPr lang="en-US" dirty="0" err="1"/>
              <a:t>OpenNMT-py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https://github.com/OpenNMT/OpenNMT-py</a:t>
            </a:r>
            <a:endParaRPr lang="en-US" dirty="0"/>
          </a:p>
          <a:p>
            <a:pPr lvl="2"/>
            <a:r>
              <a:rPr lang="en-US" dirty="0"/>
              <a:t>Compute backend: </a:t>
            </a:r>
            <a:r>
              <a:rPr lang="en-US" dirty="0" err="1"/>
              <a:t>PyTorch</a:t>
            </a:r>
            <a:r>
              <a:rPr lang="en-US" dirty="0"/>
              <a:t> (originally Lua-Torch)</a:t>
            </a:r>
          </a:p>
          <a:p>
            <a:pPr lvl="2"/>
            <a:r>
              <a:rPr lang="en-US" dirty="0"/>
              <a:t>Implements latest architectures and algorithms</a:t>
            </a:r>
          </a:p>
          <a:p>
            <a:pPr lvl="2"/>
            <a:r>
              <a:rPr lang="en-US" dirty="0"/>
              <a:t>Supported by Harvard NLP (Sasha Rush’s group)</a:t>
            </a:r>
          </a:p>
          <a:p>
            <a:pPr lvl="1"/>
            <a:r>
              <a:rPr lang="en-US" dirty="0" err="1"/>
              <a:t>FairSeq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https://github.com/facebookresearch/fairseq</a:t>
            </a:r>
            <a:endParaRPr lang="en-US" dirty="0"/>
          </a:p>
          <a:p>
            <a:pPr lvl="2"/>
            <a:r>
              <a:rPr lang="en-US" dirty="0"/>
              <a:t>Compute backend: </a:t>
            </a:r>
            <a:r>
              <a:rPr lang="en-US" dirty="0" err="1"/>
              <a:t>PyTorch</a:t>
            </a:r>
            <a:endParaRPr lang="en-US" dirty="0"/>
          </a:p>
          <a:p>
            <a:pPr lvl="2"/>
            <a:r>
              <a:rPr lang="en-US" dirty="0"/>
              <a:t>Focuses on the convolutional seq2seq</a:t>
            </a:r>
          </a:p>
          <a:p>
            <a:pPr lvl="2"/>
            <a:r>
              <a:rPr lang="en-US" dirty="0"/>
              <a:t>Supported by Facebook AI Research</a:t>
            </a:r>
          </a:p>
          <a:p>
            <a:pPr lvl="1"/>
            <a:r>
              <a:rPr lang="en-US" dirty="0"/>
              <a:t>Sockeye </a:t>
            </a:r>
            <a:r>
              <a:rPr lang="en-US" dirty="0">
                <a:hlinkClick r:id="rId5"/>
              </a:rPr>
              <a:t>https://github.com/awslabs/sockeye</a:t>
            </a:r>
            <a:endParaRPr lang="en-US" dirty="0"/>
          </a:p>
          <a:p>
            <a:pPr lvl="2"/>
            <a:r>
              <a:rPr lang="en-US" dirty="0"/>
              <a:t>Compute backend: </a:t>
            </a:r>
            <a:r>
              <a:rPr lang="en-US" dirty="0" err="1"/>
              <a:t>MXNet</a:t>
            </a:r>
            <a:endParaRPr lang="en-US" dirty="0"/>
          </a:p>
          <a:p>
            <a:pPr lvl="2"/>
            <a:r>
              <a:rPr lang="en-US" dirty="0"/>
              <a:t>Supported by Amazon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06BA-723A-6441-80F3-B4FBDD11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98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4CFB-77A1-124D-8671-71A3F075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practice,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F32D0-C871-E94E-9C0D-2B3A5889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new architectures are being proposed constantly</a:t>
            </a:r>
          </a:p>
          <a:p>
            <a:r>
              <a:rPr lang="en-US" dirty="0"/>
              <a:t>Convolutional sequence-to-sequence models </a:t>
            </a:r>
            <a:r>
              <a:rPr lang="en-US" sz="2000" dirty="0"/>
              <a:t>[Gehring et al., 2017]</a:t>
            </a:r>
            <a:endParaRPr lang="en-US" dirty="0"/>
          </a:p>
          <a:p>
            <a:pPr lvl="1"/>
            <a:r>
              <a:rPr lang="en-US" dirty="0"/>
              <a:t>Encoder: CNN-based sentence representation</a:t>
            </a:r>
          </a:p>
          <a:p>
            <a:pPr lvl="1"/>
            <a:r>
              <a:rPr lang="en-US" dirty="0"/>
              <a:t>Decoder: CNN-based conditional language model</a:t>
            </a:r>
          </a:p>
          <a:p>
            <a:r>
              <a:rPr lang="en-US" dirty="0"/>
              <a:t>Transforms </a:t>
            </a:r>
            <a:r>
              <a:rPr lang="en-US" sz="2000" dirty="0"/>
              <a:t>[Vaswani et al., 2017]</a:t>
            </a:r>
            <a:endParaRPr lang="en-US" dirty="0"/>
          </a:p>
          <a:p>
            <a:pPr lvl="1"/>
            <a:r>
              <a:rPr lang="en-US" dirty="0"/>
              <a:t>Encoder: Self-attention based sentence representation</a:t>
            </a:r>
          </a:p>
          <a:p>
            <a:pPr lvl="1"/>
            <a:r>
              <a:rPr lang="en-US" dirty="0"/>
              <a:t>Decoder: Self-attention based conditional language model</a:t>
            </a:r>
          </a:p>
          <a:p>
            <a:r>
              <a:rPr lang="en-US" dirty="0"/>
              <a:t>It has been four years only, and a long road lies ahead…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06BA-723A-6441-80F3-B4FBDD11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749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E915-11A7-254D-9D75-2D318BD3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application – machine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6A42-EE2E-4745-BE26-3E91C3D77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Input: a paragraph + a question</a:t>
            </a:r>
          </a:p>
          <a:p>
            <a:r>
              <a:rPr lang="en-US"/>
              <a:t>Output: the position of the answer in the paragraph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B66B-F99C-C046-8583-20C8BC50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50ED02-14BC-704D-B968-05F574721290}"/>
              </a:ext>
            </a:extLst>
          </p:cNvPr>
          <p:cNvSpPr/>
          <p:nvPr/>
        </p:nvSpPr>
        <p:spPr>
          <a:xfrm>
            <a:off x="1057199" y="342399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In meteorology, precipitation is any product of the condensation of atmospheric water vapor that falls under </a:t>
            </a:r>
            <a:r>
              <a:rPr lang="en-US" dirty="0">
                <a:solidFill>
                  <a:srgbClr val="E52B4F"/>
                </a:solidFill>
                <a:latin typeface="Garamond" panose="02020404030301010803" pitchFamily="18" charset="0"/>
              </a:rPr>
              <a:t>gravity</a:t>
            </a:r>
            <a:r>
              <a:rPr lang="en-US" dirty="0">
                <a:latin typeface="Garamond" panose="02020404030301010803" pitchFamily="18" charset="0"/>
              </a:rPr>
              <a:t>. The main forms of precipitation include drizzle, rain, sleet, snow, graupel and hail... Precipitation forms as smaller droplets coalesce via collision with other rain drops or ice crystals within a cloud. Short, in- tense periods of rain in scattered locations are called “showers”.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CC6D4-D364-6F4E-A8AA-60DD3ABFB5AD}"/>
              </a:ext>
            </a:extLst>
          </p:cNvPr>
          <p:cNvSpPr/>
          <p:nvPr/>
        </p:nvSpPr>
        <p:spPr>
          <a:xfrm>
            <a:off x="7372198" y="3423992"/>
            <a:ext cx="3197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What causes precipitation to fall?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18A3E-3F5D-DD41-97FC-72057571452A}"/>
              </a:ext>
            </a:extLst>
          </p:cNvPr>
          <p:cNvSpPr txBox="1"/>
          <p:nvPr/>
        </p:nvSpPr>
        <p:spPr>
          <a:xfrm>
            <a:off x="1057199" y="310443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Paragraph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A0BA1-B995-AA4B-AB41-71EE409D202C}"/>
              </a:ext>
            </a:extLst>
          </p:cNvPr>
          <p:cNvSpPr txBox="1"/>
          <p:nvPr/>
        </p:nvSpPr>
        <p:spPr>
          <a:xfrm>
            <a:off x="7372198" y="3100509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F1A59-C14C-C14B-882C-CB926C924B14}"/>
              </a:ext>
            </a:extLst>
          </p:cNvPr>
          <p:cNvSpPr txBox="1"/>
          <p:nvPr/>
        </p:nvSpPr>
        <p:spPr>
          <a:xfrm>
            <a:off x="7523443" y="648866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SQuAD</a:t>
            </a:r>
            <a:r>
              <a:rPr lang="en-US" dirty="0"/>
              <a:t> from [</a:t>
            </a:r>
            <a:r>
              <a:rPr lang="en-US" dirty="0" err="1"/>
              <a:t>Rajpurkar</a:t>
            </a:r>
            <a:r>
              <a:rPr lang="en-US" dirty="0"/>
              <a:t> et al., 2017]</a:t>
            </a:r>
          </a:p>
        </p:txBody>
      </p:sp>
    </p:spTree>
    <p:extLst>
      <p:ext uri="{BB962C8B-B14F-4D97-AF65-F5344CB8AC3E}">
        <p14:creationId xmlns:p14="http://schemas.microsoft.com/office/powerpoint/2010/main" val="5742240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E915-11A7-254D-9D75-2D318BD3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application – machine reading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6A42-EE2E-4745-BE26-3E91C3D77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Encode the paragraph into a set of continuous vectors</a:t>
            </a:r>
          </a:p>
          <a:p>
            <a:pPr lvl="1"/>
            <a:r>
              <a:rPr lang="en-US"/>
              <a:t>e.g., use a bidirectional recurrent network.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Encode the question into a single, fixed-size vector</a:t>
            </a:r>
          </a:p>
          <a:p>
            <a:pPr lvl="1"/>
            <a:r>
              <a:rPr lang="en-US"/>
              <a:t>e.g., use a self-attention network followed by averaging.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Compare each token in the paragraph against the question using the RN module: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Turn the scores into a Categorical distribution using softmax.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Train it by maximizing the log-probability of the correct answer.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B66B-F99C-C046-8583-20C8BC50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DBA47-37AE-A94B-B67C-2290467C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823" y="1870075"/>
            <a:ext cx="21717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60A5E6-9C95-4641-827C-95C69403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0" y="2875882"/>
            <a:ext cx="139700" cy="21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0CCF9E-AE7F-1C4A-823A-EBEC643E2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924" y="4094079"/>
            <a:ext cx="2349500" cy="33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1A375-D4FA-6B46-B06C-C8F9A745A5EB}"/>
              </a:ext>
            </a:extLst>
          </p:cNvPr>
          <p:cNvSpPr txBox="1"/>
          <p:nvPr/>
        </p:nvSpPr>
        <p:spPr>
          <a:xfrm>
            <a:off x="2018136" y="5698193"/>
            <a:ext cx="8144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Nothing really changes other than the network architecture (DAG)</a:t>
            </a:r>
          </a:p>
        </p:txBody>
      </p:sp>
    </p:spTree>
    <p:extLst>
      <p:ext uri="{BB962C8B-B14F-4D97-AF65-F5344CB8AC3E}">
        <p14:creationId xmlns:p14="http://schemas.microsoft.com/office/powerpoint/2010/main" val="2736332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EBD6-E2FD-C043-811C-575C4A7F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 far learned…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10FDC-69B5-674D-9CA0-058530B22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machine translation is:</a:t>
            </a:r>
          </a:p>
          <a:p>
            <a:pPr lvl="1"/>
            <a:r>
              <a:rPr lang="en-US" dirty="0"/>
              <a:t>It maps a sentence in a source language into its translation in a target language.</a:t>
            </a:r>
          </a:p>
          <a:p>
            <a:r>
              <a:rPr lang="en-US" dirty="0"/>
              <a:t>What neural machine translation is:</a:t>
            </a:r>
          </a:p>
          <a:p>
            <a:pPr lvl="1"/>
            <a:r>
              <a:rPr lang="en-US" dirty="0"/>
              <a:t>A single neural network is used to approximate the entire translation process.</a:t>
            </a:r>
          </a:p>
          <a:p>
            <a:r>
              <a:rPr lang="en-US" dirty="0"/>
              <a:t>How to build an RNN neural machine translation system:</a:t>
            </a:r>
          </a:p>
          <a:p>
            <a:pPr lvl="1"/>
            <a:r>
              <a:rPr lang="en-US" dirty="0"/>
              <a:t>Encoder: a bidirectional RNN</a:t>
            </a:r>
          </a:p>
          <a:p>
            <a:pPr lvl="1"/>
            <a:r>
              <a:rPr lang="en-US" dirty="0"/>
              <a:t>Decoder: a unidirectional RNN coupled with the attention mechanism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B3F3E-CB2D-F74D-B692-66BF8AD8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87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7D679-DFAE-6A42-95E5-20D2413060A1}"/>
              </a:ext>
            </a:extLst>
          </p:cNvPr>
          <p:cNvSpPr txBox="1"/>
          <p:nvPr/>
        </p:nvSpPr>
        <p:spPr>
          <a:xfrm rot="19994867">
            <a:off x="6872438" y="5293031"/>
            <a:ext cx="36287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66191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EBD6-E2FD-C043-811C-575C4A7F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10FDC-69B5-674D-9CA0-058530B22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cover two recent research projects: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Real-time translation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Non-Autoregressive Neural Machine Translation by Iterative Refinement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B3F3E-CB2D-F74D-B692-66BF8AD8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760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C4-358E-6644-8538-50C98844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Real-Time Translation</a:t>
            </a:r>
            <a:br>
              <a:rPr lang="en-US" dirty="0"/>
            </a:br>
            <a:r>
              <a:rPr lang="en-US" sz="4800" dirty="0"/>
              <a:t>Learning to Decode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6AFDC-418E-F64D-9DA6-1033A081F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Kyunghyun Cho</a:t>
            </a:r>
          </a:p>
          <a:p>
            <a:r>
              <a:rPr lang="en-US" dirty="0"/>
              <a:t>New York University </a:t>
            </a:r>
          </a:p>
          <a:p>
            <a:r>
              <a:rPr lang="en-US" dirty="0"/>
              <a:t>Courant Institute (Computer Science) and Center for Data Science</a:t>
            </a:r>
          </a:p>
          <a:p>
            <a:r>
              <a:rPr lang="en-US" dirty="0"/>
              <a:t>Facebook AI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8464C-BA2C-FA44-BA23-0633FE932B84}"/>
              </a:ext>
            </a:extLst>
          </p:cNvPr>
          <p:cNvSpPr txBox="1"/>
          <p:nvPr/>
        </p:nvSpPr>
        <p:spPr>
          <a:xfrm>
            <a:off x="2582923" y="5349875"/>
            <a:ext cx="702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Jiatao</a:t>
            </a:r>
            <a:r>
              <a:rPr lang="en-US" dirty="0"/>
              <a:t> Gu, Victor Li, Graham </a:t>
            </a:r>
            <a:r>
              <a:rPr lang="en-US" dirty="0" err="1"/>
              <a:t>Neubig</a:t>
            </a:r>
            <a:r>
              <a:rPr lang="en-US" dirty="0"/>
              <a:t>, Kyunghyun Cho.</a:t>
            </a:r>
          </a:p>
          <a:p>
            <a:r>
              <a:rPr lang="en-US" dirty="0"/>
              <a:t>Learning to translate in real-time with neural machine translation. EACL’17.</a:t>
            </a:r>
          </a:p>
        </p:txBody>
      </p:sp>
    </p:spTree>
    <p:extLst>
      <p:ext uri="{BB962C8B-B14F-4D97-AF65-F5344CB8AC3E}">
        <p14:creationId xmlns:p14="http://schemas.microsoft.com/office/powerpoint/2010/main" val="61396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7870-AF6C-FC42-94B0-CD11259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</a:t>
            </a:r>
            <a:r>
              <a:rPr lang="en-US" dirty="0" err="1"/>
              <a:t>CBoW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FC6E-6AFB-B947-9704-59A12A5C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Continuous bag-of-words</a:t>
            </a:r>
          </a:p>
          <a:p>
            <a:pPr lvl="1"/>
            <a:r>
              <a:rPr lang="en-US" dirty="0"/>
              <a:t>Ignore the order of the tokens: </a:t>
            </a:r>
          </a:p>
          <a:p>
            <a:pPr lvl="1"/>
            <a:r>
              <a:rPr lang="en-US" dirty="0"/>
              <a:t>Simply average the token vectors:</a:t>
            </a:r>
          </a:p>
          <a:p>
            <a:pPr lvl="2"/>
            <a:r>
              <a:rPr lang="en-US" dirty="0"/>
              <a:t>Averaging is a differentiable operator.</a:t>
            </a:r>
          </a:p>
          <a:p>
            <a:pPr lvl="2"/>
            <a:r>
              <a:rPr lang="en-US" dirty="0"/>
              <a:t>Just one operator node in the DAG.</a:t>
            </a:r>
          </a:p>
          <a:p>
            <a:pPr lvl="1"/>
            <a:r>
              <a:rPr lang="en-US" dirty="0"/>
              <a:t>Generalizable to bag-of-n-grams</a:t>
            </a:r>
          </a:p>
          <a:p>
            <a:pPr lvl="2"/>
            <a:r>
              <a:rPr lang="en-US" dirty="0"/>
              <a:t>N-gram: a phrase of N tokens</a:t>
            </a:r>
          </a:p>
          <a:p>
            <a:pPr lvl="2"/>
            <a:r>
              <a:rPr lang="en-US" i="1" dirty="0"/>
              <a:t>Think of how you would do!</a:t>
            </a:r>
          </a:p>
          <a:p>
            <a:r>
              <a:rPr lang="en-US" dirty="0"/>
              <a:t>Extremely effective in text classification </a:t>
            </a:r>
            <a:r>
              <a:rPr lang="en-US" sz="2000" dirty="0"/>
              <a:t>[</a:t>
            </a:r>
            <a:r>
              <a:rPr lang="en-US" sz="2000" dirty="0" err="1"/>
              <a:t>Iyyer</a:t>
            </a:r>
            <a:r>
              <a:rPr lang="en-US" sz="2000" dirty="0"/>
              <a:t> et al., 2016; Cho, 2017; and many more]</a:t>
            </a:r>
          </a:p>
          <a:p>
            <a:pPr lvl="1"/>
            <a:r>
              <a:rPr lang="en-US" dirty="0"/>
              <a:t>For instance, if there are many positive words, the review is likely positive.</a:t>
            </a:r>
          </a:p>
          <a:p>
            <a:r>
              <a:rPr lang="en-US" dirty="0"/>
              <a:t>In practice, use </a:t>
            </a:r>
            <a:r>
              <a:rPr lang="en-US" dirty="0" err="1"/>
              <a:t>FastText</a:t>
            </a:r>
            <a:r>
              <a:rPr lang="en-US" dirty="0"/>
              <a:t> </a:t>
            </a:r>
            <a:r>
              <a:rPr lang="en-US" sz="2400" dirty="0"/>
              <a:t>[Bojanowski et al., 2017]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AD-C44D-4D45-910B-F758BC82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59B67-1C30-CC41-86A6-1B7B179EE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776" y="2317969"/>
            <a:ext cx="47498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6B774-9A14-6E42-9301-0D1EBB4A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869" y="2760005"/>
            <a:ext cx="1066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238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2CFA-50E2-4043-B31E-A20227D6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</a:t>
            </a:r>
            <a:br>
              <a:rPr lang="en-US" dirty="0"/>
            </a:br>
            <a:r>
              <a:rPr lang="en-US" dirty="0"/>
              <a:t>from a recurrent language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B34F4-25E5-C74C-AF9D-E629CC40F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FDF00-539F-144E-A749-5735713A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108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Decoding (0) – Exhaustive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Simple and exact decoding algorithm</a:t>
            </a:r>
          </a:p>
          <a:p>
            <a:r>
              <a:rPr lang="en-US"/>
              <a:t>Score each and every possible translation</a:t>
            </a:r>
          </a:p>
          <a:p>
            <a:r>
              <a:rPr lang="en-US"/>
              <a:t>Pick the best one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00" y="3458974"/>
            <a:ext cx="4835401" cy="32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210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Decoding (1) – Ancestral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Efficient, unbiased sampling</a:t>
            </a:r>
          </a:p>
          <a:p>
            <a:r>
              <a:rPr lang="en-US"/>
              <a:t>One symbol at a time from </a:t>
            </a:r>
          </a:p>
          <a:p>
            <a:r>
              <a:rPr lang="en-US"/>
              <a:t>Until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31" y="2417446"/>
            <a:ext cx="3315360" cy="3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49" y="2912705"/>
            <a:ext cx="1425782" cy="34479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103051" y="5010290"/>
            <a:ext cx="676893" cy="653143"/>
          </a:xfrm>
          <a:prstGeom prst="ellipse">
            <a:avLst/>
          </a:prstGeom>
          <a:noFill/>
          <a:ln w="22225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573612" y="4992476"/>
            <a:ext cx="676893" cy="653143"/>
          </a:xfrm>
          <a:prstGeom prst="ellipse">
            <a:avLst/>
          </a:prstGeom>
          <a:noFill/>
          <a:ln w="22225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9044173" y="4992475"/>
            <a:ext cx="676893" cy="653143"/>
          </a:xfrm>
          <a:prstGeom prst="ellipse">
            <a:avLst/>
          </a:prstGeom>
          <a:noFill/>
          <a:ln w="22225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632490" y="5010289"/>
            <a:ext cx="676893" cy="653143"/>
          </a:xfrm>
          <a:prstGeom prst="ellipse">
            <a:avLst/>
          </a:prstGeom>
          <a:noFill/>
          <a:ln w="222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5309382" y="5336861"/>
            <a:ext cx="793668" cy="1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6790993" y="5336860"/>
            <a:ext cx="793668" cy="1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8263465" y="5319044"/>
            <a:ext cx="793668" cy="1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9721066" y="5316071"/>
            <a:ext cx="486889" cy="2973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10203500" y="50796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b="1" dirty="0"/>
              <a:t>…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4558856" y="2996244"/>
            <a:ext cx="750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03050" y="2995892"/>
            <a:ext cx="58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84662" y="299589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sat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970936" y="4548400"/>
            <a:ext cx="56726" cy="461889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V="1">
            <a:off x="6441497" y="4548399"/>
            <a:ext cx="23926" cy="46189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7912059" y="4560815"/>
            <a:ext cx="32249" cy="43166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355861" y="4548400"/>
            <a:ext cx="26759" cy="444075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785" y="5214511"/>
            <a:ext cx="368300" cy="292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747" y="5197160"/>
            <a:ext cx="355600" cy="279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535" y="5196398"/>
            <a:ext cx="368300" cy="279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949" y="5156931"/>
            <a:ext cx="368300" cy="2921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781" y="5820183"/>
            <a:ext cx="1409700" cy="406400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3425388" y="5699059"/>
            <a:ext cx="500094" cy="644345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11" idx="3"/>
          </p:cNvCxnSpPr>
          <p:nvPr/>
        </p:nvCxnSpPr>
        <p:spPr bwMode="auto">
          <a:xfrm flipV="1">
            <a:off x="3925482" y="5567781"/>
            <a:ext cx="806136" cy="453451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EA00EE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endCxn id="8" idx="3"/>
          </p:cNvCxnSpPr>
          <p:nvPr/>
        </p:nvCxnSpPr>
        <p:spPr bwMode="auto">
          <a:xfrm flipV="1">
            <a:off x="3925483" y="5567781"/>
            <a:ext cx="2276697" cy="45345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EA00EE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>
            <a:endCxn id="9" idx="3"/>
          </p:cNvCxnSpPr>
          <p:nvPr/>
        </p:nvCxnSpPr>
        <p:spPr bwMode="auto">
          <a:xfrm flipV="1">
            <a:off x="3925482" y="5549968"/>
            <a:ext cx="3747258" cy="471265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EA00EE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>
            <a:stCxn id="36" idx="3"/>
            <a:endCxn id="10" idx="3"/>
          </p:cNvCxnSpPr>
          <p:nvPr/>
        </p:nvCxnSpPr>
        <p:spPr bwMode="auto">
          <a:xfrm flipV="1">
            <a:off x="3925483" y="5549967"/>
            <a:ext cx="5217819" cy="471265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EA00EE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1618" y="4208788"/>
            <a:ext cx="541554" cy="27077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1260" y="4208788"/>
            <a:ext cx="922106" cy="27077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0465" y="4208788"/>
            <a:ext cx="1378926" cy="286631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stCxn id="49" idx="0"/>
            <a:endCxn id="17" idx="2"/>
          </p:cNvCxnSpPr>
          <p:nvPr/>
        </p:nvCxnSpPr>
        <p:spPr bwMode="auto">
          <a:xfrm flipH="1" flipV="1">
            <a:off x="4934119" y="3519465"/>
            <a:ext cx="68276" cy="689323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190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50" idx="0"/>
            <a:endCxn id="18" idx="2"/>
          </p:cNvCxnSpPr>
          <p:nvPr/>
        </p:nvCxnSpPr>
        <p:spPr bwMode="auto">
          <a:xfrm flipH="1" flipV="1">
            <a:off x="6394957" y="3519113"/>
            <a:ext cx="127356" cy="689675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190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7" name="Straight Arrow Connector 56"/>
          <p:cNvCxnSpPr>
            <a:stCxn id="51" idx="0"/>
            <a:endCxn id="19" idx="2"/>
          </p:cNvCxnSpPr>
          <p:nvPr/>
        </p:nvCxnSpPr>
        <p:spPr bwMode="auto">
          <a:xfrm flipH="1" flipV="1">
            <a:off x="7867752" y="3519113"/>
            <a:ext cx="282176" cy="689675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190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17" idx="2"/>
            <a:endCxn id="8" idx="1"/>
          </p:cNvCxnSpPr>
          <p:nvPr/>
        </p:nvCxnSpPr>
        <p:spPr bwMode="auto">
          <a:xfrm>
            <a:off x="4934119" y="3519464"/>
            <a:ext cx="1268060" cy="1586476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18" idx="2"/>
            <a:endCxn id="9" idx="1"/>
          </p:cNvCxnSpPr>
          <p:nvPr/>
        </p:nvCxnSpPr>
        <p:spPr bwMode="auto">
          <a:xfrm>
            <a:off x="6394958" y="3519112"/>
            <a:ext cx="1277783" cy="1569014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19" idx="2"/>
            <a:endCxn id="10" idx="1"/>
          </p:cNvCxnSpPr>
          <p:nvPr/>
        </p:nvCxnSpPr>
        <p:spPr bwMode="auto">
          <a:xfrm>
            <a:off x="7867753" y="3519113"/>
            <a:ext cx="1275549" cy="1569013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20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/>
      <p:bldP spid="17" grpId="0"/>
      <p:bldP spid="18" grpId="0"/>
      <p:bldP spid="1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Decoding (1) – Ancestral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725"/>
            <a:ext cx="10515600" cy="4351338"/>
          </a:xfrm>
        </p:spPr>
        <p:txBody>
          <a:bodyPr/>
          <a:lstStyle/>
          <a:p>
            <a:r>
              <a:rPr lang="en-US"/>
              <a:t>Efficient, unbiased sampling</a:t>
            </a:r>
          </a:p>
          <a:p>
            <a:r>
              <a:rPr lang="en-US"/>
              <a:t>One symbol at a time from </a:t>
            </a:r>
          </a:p>
          <a:p>
            <a:r>
              <a:rPr lang="en-US"/>
              <a:t>Until </a:t>
            </a:r>
          </a:p>
          <a:p>
            <a:r>
              <a:rPr lang="en-US"/>
              <a:t>Repeat this procedure for        times:</a:t>
            </a:r>
          </a:p>
          <a:p>
            <a:r>
              <a:rPr lang="en-US"/>
              <a:t>Choose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076" y="2156332"/>
            <a:ext cx="3315360" cy="3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910" y="2681932"/>
            <a:ext cx="1425782" cy="344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34" y="3259372"/>
            <a:ext cx="288884" cy="2329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086" y="3146357"/>
            <a:ext cx="1590303" cy="4603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895" y="3622948"/>
            <a:ext cx="2546739" cy="5109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345" y="3957544"/>
            <a:ext cx="5716717" cy="2439845"/>
          </a:xfrm>
          <a:prstGeom prst="rect">
            <a:avLst/>
          </a:prstGeom>
        </p:spPr>
      </p:pic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838200" y="4151797"/>
            <a:ext cx="8534400" cy="2484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sz="2800" kern="0" dirty="0">
                <a:latin typeface="Garamond" panose="02020404030301010803" pitchFamily="18" charset="0"/>
              </a:rPr>
              <a:t>Pros: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kern="0" dirty="0">
                <a:latin typeface="Garamond" panose="02020404030301010803" pitchFamily="18" charset="0"/>
              </a:rPr>
              <a:t>Unbiased </a:t>
            </a:r>
            <a:r>
              <a:rPr lang="en-US" kern="0" dirty="0">
                <a:latin typeface="Garamond" panose="02020404030301010803" pitchFamily="18" charset="0"/>
              </a:rPr>
              <a:t>(asymptotically exact)</a:t>
            </a:r>
            <a:endParaRPr lang="en-US" sz="2800" kern="0" dirty="0">
              <a:latin typeface="Garamond" panose="02020404030301010803" pitchFamily="18" charset="0"/>
            </a:endParaRPr>
          </a:p>
          <a:p>
            <a:r>
              <a:rPr lang="en-US" sz="2800" kern="0" dirty="0">
                <a:latin typeface="Garamond" panose="02020404030301010803" pitchFamily="18" charset="0"/>
              </a:rPr>
              <a:t>Cons: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kern="0" dirty="0">
                <a:latin typeface="Garamond" panose="02020404030301010803" pitchFamily="18" charset="0"/>
              </a:rPr>
              <a:t>High variance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kern="0" dirty="0">
                <a:latin typeface="Garamond" panose="02020404030301010803" pitchFamily="18" charset="0"/>
              </a:rPr>
              <a:t>Pretty inefficient</a:t>
            </a:r>
          </a:p>
        </p:txBody>
      </p:sp>
    </p:spTree>
    <p:extLst>
      <p:ext uri="{BB962C8B-B14F-4D97-AF65-F5344CB8AC3E}">
        <p14:creationId xmlns:p14="http://schemas.microsoft.com/office/powerpoint/2010/main" val="214226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Decoding (2) – 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Efficient, but heavily suboptimal search</a:t>
            </a:r>
          </a:p>
          <a:p>
            <a:r>
              <a:rPr lang="en-US" dirty="0"/>
              <a:t>Pick the most likely symbol each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Until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152" y="3429726"/>
            <a:ext cx="1425782" cy="34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02" y="1132176"/>
            <a:ext cx="3334996" cy="5406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515" y="2849518"/>
            <a:ext cx="4460838" cy="51274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838200" y="3930402"/>
            <a:ext cx="8534400" cy="2484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sz="2800" kern="0" dirty="0">
                <a:latin typeface="Garamond" panose="02020404030301010803" pitchFamily="18" charset="0"/>
              </a:rPr>
              <a:t>Pros: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kern="0" dirty="0">
                <a:latin typeface="Garamond" panose="02020404030301010803" pitchFamily="18" charset="0"/>
              </a:rPr>
              <a:t>Super-efficient: both computation and memory</a:t>
            </a:r>
          </a:p>
          <a:p>
            <a:r>
              <a:rPr lang="en-US" sz="2800" kern="0" dirty="0">
                <a:latin typeface="Garamond" panose="02020404030301010803" pitchFamily="18" charset="0"/>
              </a:rPr>
              <a:t>Cons: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kern="0" dirty="0">
                <a:latin typeface="Garamond" panose="02020404030301010803" pitchFamily="18" charset="0"/>
              </a:rPr>
              <a:t>Heavily suboptimal</a:t>
            </a:r>
          </a:p>
        </p:txBody>
      </p:sp>
    </p:spTree>
    <p:extLst>
      <p:ext uri="{BB962C8B-B14F-4D97-AF65-F5344CB8AC3E}">
        <p14:creationId xmlns:p14="http://schemas.microsoft.com/office/powerpoint/2010/main" val="399422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(3) – Beam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6325"/>
            <a:ext cx="10515600" cy="4351338"/>
          </a:xfrm>
        </p:spPr>
        <p:txBody>
          <a:bodyPr/>
          <a:lstStyle/>
          <a:p>
            <a:r>
              <a:rPr lang="en-US" dirty="0"/>
              <a:t>Pretty, but not quite efficient</a:t>
            </a:r>
          </a:p>
          <a:p>
            <a:r>
              <a:rPr lang="en-US" dirty="0"/>
              <a:t>Maintain K hypotheses at a time</a:t>
            </a:r>
          </a:p>
          <a:p>
            <a:endParaRPr lang="en-US" dirty="0"/>
          </a:p>
          <a:p>
            <a:r>
              <a:rPr lang="en-US" dirty="0"/>
              <a:t>Expand each hypothesis</a:t>
            </a:r>
          </a:p>
          <a:p>
            <a:endParaRPr lang="en-US" dirty="0"/>
          </a:p>
          <a:p>
            <a:r>
              <a:rPr lang="en-US" dirty="0"/>
              <a:t>Pick top-K hypotheses from the union                      where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53" y="3336929"/>
            <a:ext cx="7691099" cy="5059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53" y="4445588"/>
            <a:ext cx="8140044" cy="4058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53" y="4903344"/>
            <a:ext cx="1661357" cy="4412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793" y="5466595"/>
            <a:ext cx="7391589" cy="761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27" y="6139"/>
            <a:ext cx="4361873" cy="33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65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(3) – Beam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Asymptotically exact, as</a:t>
            </a:r>
          </a:p>
          <a:p>
            <a:r>
              <a:rPr lang="en-US" dirty="0"/>
              <a:t>Not necessarily monotonic improvement </a:t>
            </a:r>
            <a:r>
              <a:rPr lang="en-US" dirty="0" err="1"/>
              <a:t>w.r.t</a:t>
            </a:r>
            <a:r>
              <a:rPr lang="en-US" dirty="0"/>
              <a:t>.  </a:t>
            </a:r>
          </a:p>
          <a:p>
            <a:r>
              <a:rPr lang="en-US" dirty="0"/>
              <a:t>K is selected to maximize the translation quality on a </a:t>
            </a:r>
            <a:r>
              <a:rPr lang="en-US" b="1" dirty="0"/>
              <a:t>validation</a:t>
            </a:r>
            <a:r>
              <a:rPr lang="en-US" dirty="0"/>
              <a:t> set.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97" y="3352377"/>
            <a:ext cx="4361873" cy="3369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18" y="1943687"/>
            <a:ext cx="1101796" cy="234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70" y="2466463"/>
            <a:ext cx="291163" cy="2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128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t>97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28800" y="2783846"/>
            <a:ext cx="8534400" cy="2222501"/>
            <a:chOff x="666749" y="2016990"/>
            <a:chExt cx="6794755" cy="17328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749" y="2016990"/>
              <a:ext cx="6794755" cy="69058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77" y="2975006"/>
              <a:ext cx="6716707" cy="2665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952" y="2707574"/>
              <a:ext cx="6726552" cy="2665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6547" y="3228988"/>
              <a:ext cx="4418381" cy="26616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1140" y="3471953"/>
              <a:ext cx="4409237" cy="26671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3994" y="3487215"/>
              <a:ext cx="1680633" cy="26259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6562" y="3258231"/>
              <a:ext cx="1680627" cy="26259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0329" y="2707575"/>
              <a:ext cx="399804" cy="26653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09473" y="2189184"/>
              <a:ext cx="587930" cy="40546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4" name="Rectangle 23"/>
          <p:cNvSpPr/>
          <p:nvPr/>
        </p:nvSpPr>
        <p:spPr>
          <a:xfrm>
            <a:off x="8985504" y="6291590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30000" dirty="0">
                <a:solidFill>
                  <a:srgbClr val="000000"/>
                </a:solidFill>
                <a:latin typeface="Helvetica" charset="0"/>
              </a:rPr>
              <a:t>Cho (2016)</a:t>
            </a:r>
            <a:endParaRPr lang="en-US" sz="2800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828800" y="2065804"/>
            <a:ext cx="8534400" cy="637064"/>
          </a:xfrm>
        </p:spPr>
        <p:txBody>
          <a:bodyPr/>
          <a:lstStyle/>
          <a:p>
            <a:r>
              <a:rPr lang="en-US" dirty="0"/>
              <a:t>English to Czech Translation: 12m training </a:t>
            </a:r>
            <a:r>
              <a:rPr lang="en-US"/>
              <a:t>sentence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8866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is difficult and expensive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92" y="1673625"/>
            <a:ext cx="10515600" cy="4351338"/>
          </a:xfrm>
        </p:spPr>
        <p:txBody>
          <a:bodyPr/>
          <a:lstStyle/>
          <a:p>
            <a:r>
              <a:rPr lang="en-US" dirty="0"/>
              <a:t>State space grows exponentially </a:t>
            </a:r>
            <a:r>
              <a:rPr lang="en-US" dirty="0" err="1"/>
              <a:t>w.r.t</a:t>
            </a:r>
            <a:r>
              <a:rPr lang="en-US" dirty="0"/>
              <a:t>. the (max) length of a sentence</a:t>
            </a:r>
          </a:p>
          <a:p>
            <a:pPr lvl="1"/>
            <a:r>
              <a:rPr lang="en-US" dirty="0"/>
              <a:t>                                          possible sentences with                                ,</a:t>
            </a:r>
          </a:p>
          <a:p>
            <a:pPr lvl="1"/>
            <a:r>
              <a:rPr lang="en-US" dirty="0"/>
              <a:t>No obvious way to reduce the search space: non-Markovian model</a:t>
            </a:r>
          </a:p>
          <a:p>
            <a:r>
              <a:rPr lang="en-US" dirty="0"/>
              <a:t>Cheap, approximate search is often too approximate</a:t>
            </a:r>
          </a:p>
          <a:p>
            <a:pPr lvl="1"/>
            <a:r>
              <a:rPr lang="en-US" dirty="0"/>
              <a:t>Greedy decoding: cheap, approximate search</a:t>
            </a:r>
          </a:p>
          <a:p>
            <a:pPr lvl="1"/>
            <a:r>
              <a:rPr lang="en-US" dirty="0"/>
              <a:t>Noisy, parallel approximate decoding (NPAD)</a:t>
            </a:r>
          </a:p>
          <a:p>
            <a:pPr lvl="1"/>
            <a:r>
              <a:rPr lang="en-US" dirty="0"/>
              <a:t>Beam search: expensive, approximate search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02" y="2135547"/>
            <a:ext cx="3048000" cy="354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227" y="2135547"/>
            <a:ext cx="2099844" cy="357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901" y="2201783"/>
            <a:ext cx="1815410" cy="224765"/>
          </a:xfrm>
          <a:prstGeom prst="rect">
            <a:avLst/>
          </a:prstGeom>
        </p:spPr>
      </p:pic>
      <p:graphicFrame>
        <p:nvGraphicFramePr>
          <p:cNvPr id="7" name="Chart 6"/>
          <p:cNvGraphicFramePr/>
          <p:nvPr>
            <p:extLst/>
          </p:nvPr>
        </p:nvGraphicFramePr>
        <p:xfrm>
          <a:off x="5833979" y="3455614"/>
          <a:ext cx="6209631" cy="3402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82981" y="6469822"/>
            <a:ext cx="407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(Cho, 2016 </a:t>
            </a:r>
            <a:r>
              <a:rPr lang="en-US"/>
              <a:t>horribly rejected from NIPS)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080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is difficult and expensive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92" y="1673625"/>
            <a:ext cx="11289634" cy="4642954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Is this what we want?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Decoding objectives are </a:t>
            </a:r>
            <a:r>
              <a:rPr lang="en-US" i="1" dirty="0"/>
              <a:t>not known</a:t>
            </a:r>
            <a:r>
              <a:rPr lang="en-US" dirty="0"/>
              <a:t> in advance</a:t>
            </a:r>
          </a:p>
          <a:p>
            <a:pPr lvl="1"/>
            <a:r>
              <a:rPr lang="en-US" dirty="0"/>
              <a:t>MT for real-time conversation: quality ↑ vs. delay ↓</a:t>
            </a:r>
          </a:p>
          <a:p>
            <a:pPr lvl="1"/>
            <a:r>
              <a:rPr lang="en-US" dirty="0"/>
              <a:t>MT for K-12 students: quality ↑ vs. text difficulty ↓</a:t>
            </a:r>
          </a:p>
          <a:p>
            <a:pPr lvl="1"/>
            <a:r>
              <a:rPr lang="en-US" dirty="0"/>
              <a:t>On-device translation: quality ↑ vs. computational complexity ↓</a:t>
            </a:r>
          </a:p>
          <a:p>
            <a:pPr lvl="1"/>
            <a:endParaRPr lang="en-US" dirty="0"/>
          </a:p>
          <a:p>
            <a:r>
              <a:rPr lang="en-US" dirty="0"/>
              <a:t>Even if so, little or no data available</a:t>
            </a:r>
          </a:p>
          <a:p>
            <a:pPr lvl="1"/>
            <a:r>
              <a:rPr lang="en-US" dirty="0"/>
              <a:t>Simultaneous interpretation: almost none with time stamps [He et al., 2016 NAACL]</a:t>
            </a:r>
          </a:p>
          <a:p>
            <a:pPr lvl="1"/>
            <a:r>
              <a:rPr lang="en-US" dirty="0"/>
              <a:t>Parallel corpora with controlled levels of difficulty: none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2094"/>
            <a:ext cx="3575201" cy="87709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6220327"/>
            <a:ext cx="10515600" cy="522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What can we do about it?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3678</TotalTime>
  <Words>6943</Words>
  <Application>Microsoft Macintosh PowerPoint</Application>
  <PresentationFormat>Widescreen</PresentationFormat>
  <Paragraphs>1498</Paragraphs>
  <Slides>130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2" baseType="lpstr">
      <vt:lpstr>돋움</vt:lpstr>
      <vt:lpstr>Source Sans Pro</vt:lpstr>
      <vt:lpstr>Arial</vt:lpstr>
      <vt:lpstr>Calibri</vt:lpstr>
      <vt:lpstr>Garamond</vt:lpstr>
      <vt:lpstr>Helvetica</vt:lpstr>
      <vt:lpstr>Helvetica Oblique</vt:lpstr>
      <vt:lpstr>Lucida Sans</vt:lpstr>
      <vt:lpstr>Mangal</vt:lpstr>
      <vt:lpstr>Times</vt:lpstr>
      <vt:lpstr>Wingdings</vt:lpstr>
      <vt:lpstr>Office Theme</vt:lpstr>
      <vt:lpstr>Deep Learning for Natural Language Processing</vt:lpstr>
      <vt:lpstr>Agenda</vt:lpstr>
      <vt:lpstr>Text Classification</vt:lpstr>
      <vt:lpstr>How to represent a sentence</vt:lpstr>
      <vt:lpstr>How to represent a sentence</vt:lpstr>
      <vt:lpstr>How to represent a token</vt:lpstr>
      <vt:lpstr>How to represent a token</vt:lpstr>
      <vt:lpstr>How to represent a sentence – CBoW </vt:lpstr>
      <vt:lpstr>How to represent a sentence – CBoW</vt:lpstr>
      <vt:lpstr>How to represent a sentence – CBoW</vt:lpstr>
      <vt:lpstr>How to represent a sentence – RN</vt:lpstr>
      <vt:lpstr>How to represent a sentence – RN</vt:lpstr>
      <vt:lpstr>How to represent a sentence – RN</vt:lpstr>
      <vt:lpstr>How to represent a sentence – CNN </vt:lpstr>
      <vt:lpstr>How to represent a sentence – CNN </vt:lpstr>
      <vt:lpstr>How to represent a sentence – Self-Attention </vt:lpstr>
      <vt:lpstr>How to represent a sentence – Self-Attention </vt:lpstr>
      <vt:lpstr>How to represent a sentence – Self-Attention </vt:lpstr>
      <vt:lpstr>How to represent a sentence – Self-Attention </vt:lpstr>
      <vt:lpstr>How to represent a sentence – Self-Attention </vt:lpstr>
      <vt:lpstr>How to represent a sentence – RNN </vt:lpstr>
      <vt:lpstr>How to represent a sentence – RNN </vt:lpstr>
      <vt:lpstr>How to represent a sentence</vt:lpstr>
      <vt:lpstr>We learned so far…</vt:lpstr>
      <vt:lpstr>Language Modelling</vt:lpstr>
      <vt:lpstr>Autoregressive language modelling</vt:lpstr>
      <vt:lpstr>Autoregressive language modelling</vt:lpstr>
      <vt:lpstr>Autoregressive language modelling</vt:lpstr>
      <vt:lpstr>Scoring a sentence</vt:lpstr>
      <vt:lpstr>Scoring a sentence</vt:lpstr>
      <vt:lpstr>N-Gram Language Models</vt:lpstr>
      <vt:lpstr>N-Gram Language Models</vt:lpstr>
      <vt:lpstr>N-Gram Language Models</vt:lpstr>
      <vt:lpstr>N-Gram Language Models</vt:lpstr>
      <vt:lpstr>N-Gram Language Models</vt:lpstr>
      <vt:lpstr>N-Gram Language Models – Two problems</vt:lpstr>
      <vt:lpstr>Traditional Solutions</vt:lpstr>
      <vt:lpstr>Traditional Solutions</vt:lpstr>
      <vt:lpstr>N-Gram Language Models – Two problems</vt:lpstr>
      <vt:lpstr>Neural N-Gram Language Model [Bengio et al., 2001]</vt:lpstr>
      <vt:lpstr>Neural N-Gram Language Model</vt:lpstr>
      <vt:lpstr>Neural N-Gram Language Model</vt:lpstr>
      <vt:lpstr>Neural N-Gram Language Model</vt:lpstr>
      <vt:lpstr>Neural N-Gram Language Model</vt:lpstr>
      <vt:lpstr>Neural N-Gram Language Model</vt:lpstr>
      <vt:lpstr>Neural N-Gram Language Model</vt:lpstr>
      <vt:lpstr>Increasing the context size  – Convolutional Language Models  [Kalchbrenner et al., 2015; Dauphin et al., 2016]</vt:lpstr>
      <vt:lpstr>Increasing the context size  – Convolutional Language Models  [Kalchbrenner et al., 2015; Dauphin et al., 2016]</vt:lpstr>
      <vt:lpstr>Causal sentence representation  and language modelling</vt:lpstr>
      <vt:lpstr>Infinite context n→∞  – CBoW Language Models</vt:lpstr>
      <vt:lpstr>Infinite context n→∞  – Recurrent Language Models [Mikolov et al., 2010]</vt:lpstr>
      <vt:lpstr>Infinite context n→∞  – Recurrent Memory Networks [Tran et al., 2016]</vt:lpstr>
      <vt:lpstr>We learned so far…</vt:lpstr>
      <vt:lpstr>A bit of historical remark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neural machine translation</vt:lpstr>
      <vt:lpstr>Machine Translation</vt:lpstr>
      <vt:lpstr>Token Representation – One-hot Vectors </vt:lpstr>
      <vt:lpstr>Encoder – Source Sentence Representation</vt:lpstr>
      <vt:lpstr>Encoder – Source Sentence Representation</vt:lpstr>
      <vt:lpstr>Encoder – Source Sentence Representation</vt:lpstr>
      <vt:lpstr>Decoder – Language Modelling</vt:lpstr>
      <vt:lpstr>Decoder – Conditional Language Modelling</vt:lpstr>
      <vt:lpstr>Decoder – Conditional Language Modelling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</vt:lpstr>
      <vt:lpstr>RNN Neural Machine Translation</vt:lpstr>
      <vt:lpstr>RNN Neural Machine Translation</vt:lpstr>
      <vt:lpstr>RNN Neural Machine Translation</vt:lpstr>
      <vt:lpstr>RNN Neural Machine Translation</vt:lpstr>
      <vt:lpstr>PowerPoint Presentation</vt:lpstr>
      <vt:lpstr>PowerPoint Presentation</vt:lpstr>
      <vt:lpstr>PowerPoint Presentation</vt:lpstr>
      <vt:lpstr>When was “neural machine translation” coined?</vt:lpstr>
      <vt:lpstr>In practice,</vt:lpstr>
      <vt:lpstr>In practice,</vt:lpstr>
      <vt:lpstr>Further application – machine reading</vt:lpstr>
      <vt:lpstr>Further application – machine reading</vt:lpstr>
      <vt:lpstr>We have so far learned…</vt:lpstr>
      <vt:lpstr>From here on…</vt:lpstr>
      <vt:lpstr>Real-Time Translation Learning to Decode</vt:lpstr>
      <vt:lpstr>Decoding  from a recurrent language model</vt:lpstr>
      <vt:lpstr>Decoding (0) – Exhaustive Search</vt:lpstr>
      <vt:lpstr>Decoding (1) – Ancestral Sampling</vt:lpstr>
      <vt:lpstr>Decoding (1) – Ancestral Sampling</vt:lpstr>
      <vt:lpstr>Decoding (2) – Greedy Search</vt:lpstr>
      <vt:lpstr>Decoding (3) – Beam Search</vt:lpstr>
      <vt:lpstr>Decoding (3) – Beam Search</vt:lpstr>
      <vt:lpstr>Decoding</vt:lpstr>
      <vt:lpstr>Inference is difficult and expensive (1)</vt:lpstr>
      <vt:lpstr>Inference is difficult and expensive (2)</vt:lpstr>
      <vt:lpstr>Learning to decode</vt:lpstr>
      <vt:lpstr>Neural network = Forgetting machine</vt:lpstr>
      <vt:lpstr>Exploiting the hidden activation</vt:lpstr>
      <vt:lpstr>Trainable Decoding (1)</vt:lpstr>
      <vt:lpstr>Trainable Decoding (2)</vt:lpstr>
      <vt:lpstr>Yes, we can!</vt:lpstr>
      <vt:lpstr>Simultaneous Translation (1)</vt:lpstr>
      <vt:lpstr>Simultaneous Translation (2)</vt:lpstr>
      <vt:lpstr>Simultaneous Translation (3)</vt:lpstr>
      <vt:lpstr>Simultaneous Translation (4)</vt:lpstr>
      <vt:lpstr>Non-Autoregressive Translation via Iterative Refinement</vt:lpstr>
      <vt:lpstr>Neural autoregressive sequence modeling</vt:lpstr>
      <vt:lpstr>Neural non-autoregressive sequence modeling</vt:lpstr>
      <vt:lpstr>Neural non-autoregressive sequence modeling</vt:lpstr>
      <vt:lpstr>Neural non-autoregressive sequence modeling</vt:lpstr>
      <vt:lpstr>Neural non-autoregressive sequence modeling</vt:lpstr>
      <vt:lpstr>Neural non-autoregressive sequence modeling</vt:lpstr>
      <vt:lpstr>Neural non-autoregressive sequence modeling</vt:lpstr>
      <vt:lpstr>Non-autoregressive modeling  by iterative refinement [Lee, Mansimov &amp; Cho, 2018]</vt:lpstr>
      <vt:lpstr>Non-autoregressive modeling  by iterative refinement</vt:lpstr>
      <vt:lpstr>Non-autoregressive modeling  by iterative refinement</vt:lpstr>
      <vt:lpstr>Non-autoregressive modeling  by iterative refinement</vt:lpstr>
      <vt:lpstr>Non-autoregressive modeling  by iterative refinement</vt:lpstr>
      <vt:lpstr>Non-autoregressive modeling  by iterative refinement</vt:lpstr>
      <vt:lpstr>Experiments – Machine Translation</vt:lpstr>
      <vt:lpstr>Experiments – Machine Translation</vt:lpstr>
      <vt:lpstr>Experiments – Machine Translation</vt:lpstr>
      <vt:lpstr>Experiments – Machine Translation</vt:lpstr>
      <vt:lpstr>Experiments – Image Caption Generation</vt:lpstr>
      <vt:lpstr>Non-autoregressive modeling  by iterative refinement</vt:lpstr>
      <vt:lpstr>Non-autoregressive modeling  by iterative refinement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Kyunghyun Cho</dc:creator>
  <cp:lastModifiedBy>Kyunghyun Cho</cp:lastModifiedBy>
  <cp:revision>223</cp:revision>
  <dcterms:created xsi:type="dcterms:W3CDTF">2018-06-07T16:46:25Z</dcterms:created>
  <dcterms:modified xsi:type="dcterms:W3CDTF">2018-07-17T18:57:18Z</dcterms:modified>
</cp:coreProperties>
</file>